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4" r:id="rId3"/>
    <p:sldId id="259" r:id="rId4"/>
    <p:sldId id="257" r:id="rId5"/>
    <p:sldId id="260" r:id="rId6"/>
    <p:sldId id="283" r:id="rId7"/>
    <p:sldId id="281" r:id="rId8"/>
    <p:sldId id="279" r:id="rId9"/>
    <p:sldId id="261" r:id="rId10"/>
    <p:sldId id="264" r:id="rId11"/>
    <p:sldId id="280" r:id="rId12"/>
    <p:sldId id="28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85" r:id="rId25"/>
    <p:sldId id="277" r:id="rId26"/>
    <p:sldId id="278" r:id="rId27"/>
  </p:sldIdLst>
  <p:sldSz cx="10080625" cy="7200900"/>
  <p:notesSz cx="6807200" cy="9939338"/>
  <p:defaultTextStyle>
    <a:defPPr>
      <a:defRPr lang="ja-JP"/>
    </a:defPPr>
    <a:lvl1pPr marL="0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99FFCC"/>
    <a:srgbClr val="FFFF99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3" autoAdjust="0"/>
    <p:restoredTop sz="94645"/>
  </p:normalViewPr>
  <p:slideViewPr>
    <p:cSldViewPr showGuides="1">
      <p:cViewPr varScale="1">
        <p:scale>
          <a:sx n="108" d="100"/>
          <a:sy n="108" d="100"/>
        </p:scale>
        <p:origin x="2336" y="192"/>
      </p:cViewPr>
      <p:guideLst>
        <p:guide orient="horz" pos="2268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7B271-8944-4A1A-866E-0AB37AAAE8B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96925" y="746125"/>
            <a:ext cx="52133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7DDED-2A56-4D1E-9F7F-1ADD1D0ADB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63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7DDED-2A56-4D1E-9F7F-1ADD1D0ADB6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35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6047" y="2236947"/>
            <a:ext cx="8568531" cy="1543526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12094" y="4080510"/>
            <a:ext cx="7056438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EB71-A092-174E-ACB2-B0E9A019E394}" type="datetime1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55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D0B0-AEA6-3D4E-BA1C-9CC9E5CE4D03}" type="datetime1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86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057499" y="303372"/>
            <a:ext cx="2500906" cy="6450806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54785" y="303372"/>
            <a:ext cx="7334704" cy="6450806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5DDD-FB5C-4A47-B597-856589DA3D4D}" type="datetime1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84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8F61-8EBA-F342-9026-BB29F9B0FFA6}" type="datetime1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84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6300" y="4627245"/>
            <a:ext cx="8568531" cy="1430179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96300" y="3052049"/>
            <a:ext cx="8568531" cy="157519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37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74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11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749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86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6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561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49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6E66-5368-0D45-9A80-FB74F49F85AA}" type="datetime1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79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54785" y="1763554"/>
            <a:ext cx="4917805" cy="499062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640601" y="1763554"/>
            <a:ext cx="4917805" cy="499062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592C-128C-4641-9FFE-136546D58C79}" type="datetime1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47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04031" y="1611869"/>
            <a:ext cx="4454027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30" indent="0">
              <a:buNone/>
              <a:defRPr sz="2200" b="1"/>
            </a:lvl2pPr>
            <a:lvl3pPr marL="987461" indent="0">
              <a:buNone/>
              <a:defRPr sz="1900" b="1"/>
            </a:lvl3pPr>
            <a:lvl4pPr marL="1481191" indent="0">
              <a:buNone/>
              <a:defRPr sz="1700" b="1"/>
            </a:lvl4pPr>
            <a:lvl5pPr marL="1974921" indent="0">
              <a:buNone/>
              <a:defRPr sz="1700" b="1"/>
            </a:lvl5pPr>
            <a:lvl6pPr marL="2468651" indent="0">
              <a:buNone/>
              <a:defRPr sz="1700" b="1"/>
            </a:lvl6pPr>
            <a:lvl7pPr marL="2962382" indent="0">
              <a:buNone/>
              <a:defRPr sz="1700" b="1"/>
            </a:lvl7pPr>
            <a:lvl8pPr marL="3456112" indent="0">
              <a:buNone/>
              <a:defRPr sz="1700" b="1"/>
            </a:lvl8pPr>
            <a:lvl9pPr marL="3949842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4031" y="2283619"/>
            <a:ext cx="4454027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120818" y="1611869"/>
            <a:ext cx="4455776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30" indent="0">
              <a:buNone/>
              <a:defRPr sz="2200" b="1"/>
            </a:lvl2pPr>
            <a:lvl3pPr marL="987461" indent="0">
              <a:buNone/>
              <a:defRPr sz="1900" b="1"/>
            </a:lvl3pPr>
            <a:lvl4pPr marL="1481191" indent="0">
              <a:buNone/>
              <a:defRPr sz="1700" b="1"/>
            </a:lvl4pPr>
            <a:lvl5pPr marL="1974921" indent="0">
              <a:buNone/>
              <a:defRPr sz="1700" b="1"/>
            </a:lvl5pPr>
            <a:lvl6pPr marL="2468651" indent="0">
              <a:buNone/>
              <a:defRPr sz="1700" b="1"/>
            </a:lvl6pPr>
            <a:lvl7pPr marL="2962382" indent="0">
              <a:buNone/>
              <a:defRPr sz="1700" b="1"/>
            </a:lvl7pPr>
            <a:lvl8pPr marL="3456112" indent="0">
              <a:buNone/>
              <a:defRPr sz="1700" b="1"/>
            </a:lvl8pPr>
            <a:lvl9pPr marL="3949842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120818" y="2283619"/>
            <a:ext cx="4455776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84FA-80F9-B344-9E92-FDB018CF2E45}" type="datetime1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31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B6AE-3809-A541-8B86-94F5F3D5A117}" type="datetime1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76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A678-A167-8E40-9CDF-237E48248923}" type="datetime1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92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2" y="286702"/>
            <a:ext cx="3316456" cy="122015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41245" y="286703"/>
            <a:ext cx="5635349" cy="6145769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04032" y="1506856"/>
            <a:ext cx="3316456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93730" indent="0">
              <a:buNone/>
              <a:defRPr sz="1300"/>
            </a:lvl2pPr>
            <a:lvl3pPr marL="987461" indent="0">
              <a:buNone/>
              <a:defRPr sz="1100"/>
            </a:lvl3pPr>
            <a:lvl4pPr marL="1481191" indent="0">
              <a:buNone/>
              <a:defRPr sz="1000"/>
            </a:lvl4pPr>
            <a:lvl5pPr marL="1974921" indent="0">
              <a:buNone/>
              <a:defRPr sz="1000"/>
            </a:lvl5pPr>
            <a:lvl6pPr marL="2468651" indent="0">
              <a:buNone/>
              <a:defRPr sz="1000"/>
            </a:lvl6pPr>
            <a:lvl7pPr marL="2962382" indent="0">
              <a:buNone/>
              <a:defRPr sz="1000"/>
            </a:lvl7pPr>
            <a:lvl8pPr marL="3456112" indent="0">
              <a:buNone/>
              <a:defRPr sz="1000"/>
            </a:lvl8pPr>
            <a:lvl9pPr marL="3949842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00A2-D073-A743-B3A4-F206F65A2DFB}" type="datetime1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18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5873" y="5040630"/>
            <a:ext cx="6048375" cy="5950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75873" y="643414"/>
            <a:ext cx="6048375" cy="4320540"/>
          </a:xfrm>
        </p:spPr>
        <p:txBody>
          <a:bodyPr/>
          <a:lstStyle>
            <a:lvl1pPr marL="0" indent="0">
              <a:buNone/>
              <a:defRPr sz="3500"/>
            </a:lvl1pPr>
            <a:lvl2pPr marL="493730" indent="0">
              <a:buNone/>
              <a:defRPr sz="3000"/>
            </a:lvl2pPr>
            <a:lvl3pPr marL="987461" indent="0">
              <a:buNone/>
              <a:defRPr sz="2600"/>
            </a:lvl3pPr>
            <a:lvl4pPr marL="1481191" indent="0">
              <a:buNone/>
              <a:defRPr sz="2200"/>
            </a:lvl4pPr>
            <a:lvl5pPr marL="1974921" indent="0">
              <a:buNone/>
              <a:defRPr sz="2200"/>
            </a:lvl5pPr>
            <a:lvl6pPr marL="2468651" indent="0">
              <a:buNone/>
              <a:defRPr sz="2200"/>
            </a:lvl6pPr>
            <a:lvl7pPr marL="2962382" indent="0">
              <a:buNone/>
              <a:defRPr sz="2200"/>
            </a:lvl7pPr>
            <a:lvl8pPr marL="3456112" indent="0">
              <a:buNone/>
              <a:defRPr sz="2200"/>
            </a:lvl8pPr>
            <a:lvl9pPr marL="3949842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75873" y="5635705"/>
            <a:ext cx="6048375" cy="845105"/>
          </a:xfrm>
        </p:spPr>
        <p:txBody>
          <a:bodyPr/>
          <a:lstStyle>
            <a:lvl1pPr marL="0" indent="0">
              <a:buNone/>
              <a:defRPr sz="1500"/>
            </a:lvl1pPr>
            <a:lvl2pPr marL="493730" indent="0">
              <a:buNone/>
              <a:defRPr sz="1300"/>
            </a:lvl2pPr>
            <a:lvl3pPr marL="987461" indent="0">
              <a:buNone/>
              <a:defRPr sz="1100"/>
            </a:lvl3pPr>
            <a:lvl4pPr marL="1481191" indent="0">
              <a:buNone/>
              <a:defRPr sz="1000"/>
            </a:lvl4pPr>
            <a:lvl5pPr marL="1974921" indent="0">
              <a:buNone/>
              <a:defRPr sz="1000"/>
            </a:lvl5pPr>
            <a:lvl6pPr marL="2468651" indent="0">
              <a:buNone/>
              <a:defRPr sz="1000"/>
            </a:lvl6pPr>
            <a:lvl7pPr marL="2962382" indent="0">
              <a:buNone/>
              <a:defRPr sz="1000"/>
            </a:lvl7pPr>
            <a:lvl8pPr marL="3456112" indent="0">
              <a:buNone/>
              <a:defRPr sz="1000"/>
            </a:lvl8pPr>
            <a:lvl9pPr marL="3949842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D65A-D8FB-D247-9B0C-5041070CA452}" type="datetime1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5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  <a:prstGeom prst="rect">
            <a:avLst/>
          </a:prstGeom>
        </p:spPr>
        <p:txBody>
          <a:bodyPr vert="horz" lIns="98746" tIns="49373" rIns="98746" bIns="4937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04031" y="1680211"/>
            <a:ext cx="9072563" cy="4752261"/>
          </a:xfrm>
          <a:prstGeom prst="rect">
            <a:avLst/>
          </a:prstGeom>
        </p:spPr>
        <p:txBody>
          <a:bodyPr vert="horz" lIns="98746" tIns="49373" rIns="98746" bIns="4937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04031" y="6674168"/>
            <a:ext cx="2352146" cy="383381"/>
          </a:xfrm>
          <a:prstGeom prst="rect">
            <a:avLst/>
          </a:prstGeom>
        </p:spPr>
        <p:txBody>
          <a:bodyPr vert="horz" lIns="98746" tIns="49373" rIns="98746" bIns="4937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9B6DA-C5A9-B44D-AEF9-7221F6AA0CAB}" type="datetime1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444214" y="6674168"/>
            <a:ext cx="3192198" cy="383381"/>
          </a:xfrm>
          <a:prstGeom prst="rect">
            <a:avLst/>
          </a:prstGeom>
        </p:spPr>
        <p:txBody>
          <a:bodyPr vert="horz" lIns="98746" tIns="49373" rIns="98746" bIns="4937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224448" y="6674168"/>
            <a:ext cx="2352146" cy="383381"/>
          </a:xfrm>
          <a:prstGeom prst="rect">
            <a:avLst/>
          </a:prstGeom>
        </p:spPr>
        <p:txBody>
          <a:bodyPr vert="horz" lIns="98746" tIns="49373" rIns="98746" bIns="4937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9E7B4-9477-4FD9-9DBF-CCE7EBCA5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60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87461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298" indent="-370298" algn="l" defTabSz="98746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2312" indent="-308581" algn="l" defTabSz="987461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326" indent="-246865" algn="l" defTabSz="98746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056" indent="-246865" algn="l" defTabSz="987461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786" indent="-246865" algn="l" defTabSz="987461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517" indent="-246865" algn="l" defTabSz="98746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247" indent="-246865" algn="l" defTabSz="98746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2977" indent="-246865" algn="l" defTabSz="98746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6707" indent="-246865" algn="l" defTabSz="98746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87461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30" algn="l" defTabSz="987461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61" algn="l" defTabSz="987461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191" algn="l" defTabSz="987461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921" algn="l" defTabSz="987461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651" algn="l" defTabSz="987461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382" algn="l" defTabSz="987461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112" algn="l" defTabSz="987461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9842" algn="l" defTabSz="987461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9792" y="1512218"/>
            <a:ext cx="9289032" cy="792088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日本ファッションスタイリスト協会が目指すのは</a:t>
            </a:r>
            <a:r>
              <a:rPr kumimoji="1" lang="ja-JP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、、、</a:t>
            </a:r>
            <a:endParaRPr kumimoji="1"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431800" y="3168402"/>
            <a:ext cx="9217024" cy="792088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0" indent="0" algn="ctr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30" indent="0" algn="ctr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7461" indent="0" algn="ctr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1191" indent="0" algn="ctr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4921" indent="0" algn="ctr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8651" indent="0" algn="ctr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62382" indent="0" algn="ctr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6112" indent="0" algn="ctr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9842" indent="0" algn="ctr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「美容師」</a:t>
            </a:r>
            <a:r>
              <a:rPr lang="ja-JP" altLang="en-US" sz="9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づ</a:t>
            </a:r>
            <a:r>
              <a:rPr lang="ja-JP" altLang="en-US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くり</a:t>
            </a:r>
            <a:endParaRPr lang="en-US" altLang="ja-JP" sz="9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9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9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26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izawa2\OneDrive\小さいサイズStyling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03" y="1"/>
            <a:ext cx="10188356" cy="72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izawa2\Desktop\ウイッグ画像\ｼﾙﾊﾞ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144066"/>
            <a:ext cx="115662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izawa2\Desktop\ウイッグ画像\ｺﾞｰﾙﾄﾞ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48" y="144066"/>
            <a:ext cx="115662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izawa2\Desktop\ウイッグ画像\ﾋﾟﾝ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1584386"/>
            <a:ext cx="115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izawa2\Desktop\ウイッグ画像\ｵﾚﾝｼﾞ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028" y="1584066"/>
            <a:ext cx="115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izawa2\Desktop\ウイッグ画像\ｶｯﾊﾟ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70" y="4464546"/>
            <a:ext cx="114741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izawa2\Desktop\ウイッグ画像\ワイン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4464546"/>
            <a:ext cx="128000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izawa2\Desktop\ウイッグ画像\黒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5763539"/>
            <a:ext cx="123076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izawa2\Desktop\ウイッグ画像\茶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53" y="5747613"/>
            <a:ext cx="126872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izawa2\Desktop\ウイッグ画像\紫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72" y="2088442"/>
            <a:ext cx="115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aizawa2\Desktop\ウイッグ画像\ｸﾞﾘｰﾝ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16" y="3960650"/>
            <a:ext cx="114741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aizawa2\Desktop\ウイッグ画像\ﾀｰｺｲｽﾞ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552" y="2088282"/>
            <a:ext cx="115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aizawa2\Desktop\ウイッグ画像\青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80" y="3960650"/>
            <a:ext cx="115662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C061AC9-4143-984C-B250-9A6BEF5D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6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144066"/>
            <a:ext cx="9072563" cy="1200150"/>
          </a:xfrm>
        </p:spPr>
        <p:txBody>
          <a:bodyPr/>
          <a:lstStyle/>
          <a:p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人の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形の個性</a:t>
            </a:r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とは？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8688" y="1584226"/>
            <a:ext cx="9551937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骨格診断、頭の形だけでは足りないヘアサロンでの分析ポイント！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03808" y="3408403"/>
            <a:ext cx="9072563" cy="696103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03808" y="2520330"/>
            <a:ext cx="9576817" cy="4020459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Point‼</a:t>
            </a:r>
            <a:endParaRPr lang="en-US" altLang="ja-JP" sz="2800" u="sng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・眉、目、鼻、口が曲線的？直線的？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・パーツの大きさは？　大きい？小さい？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・彫の深さは？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561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76" y="2900358"/>
            <a:ext cx="1008112" cy="142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21" y="2880370"/>
            <a:ext cx="983771" cy="143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145"/>
          <p:cNvSpPr txBox="1"/>
          <p:nvPr/>
        </p:nvSpPr>
        <p:spPr>
          <a:xfrm>
            <a:off x="8928744" y="3440149"/>
            <a:ext cx="91176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CJK JP Regular"/>
              </a:rPr>
              <a:t>曲</a:t>
            </a: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CJK JP Regular"/>
              </a:rPr>
              <a:t>線</a:t>
            </a:r>
          </a:p>
        </p:txBody>
      </p:sp>
      <p:sp>
        <p:nvSpPr>
          <p:cNvPr id="10" name="object 145"/>
          <p:cNvSpPr txBox="1"/>
          <p:nvPr/>
        </p:nvSpPr>
        <p:spPr>
          <a:xfrm>
            <a:off x="71760" y="3406642"/>
            <a:ext cx="91176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ja-JP" altLang="en-US" sz="20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CJK JP Regular"/>
              </a:rPr>
              <a:t>直</a:t>
            </a: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CJK JP Regular"/>
              </a:rPr>
              <a:t>線</a:t>
            </a:r>
          </a:p>
        </p:txBody>
      </p:sp>
      <p:sp>
        <p:nvSpPr>
          <p:cNvPr id="11" name="object 145"/>
          <p:cNvSpPr txBox="1"/>
          <p:nvPr/>
        </p:nvSpPr>
        <p:spPr>
          <a:xfrm>
            <a:off x="3888184" y="216074"/>
            <a:ext cx="223224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20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CJK JP Regular"/>
              </a:rPr>
              <a:t>小さい・細い・短い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Noto Sans CJK JP Regular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15" y="720130"/>
            <a:ext cx="1010353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56" y="5069591"/>
            <a:ext cx="1046357" cy="14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145"/>
          <p:cNvSpPr txBox="1"/>
          <p:nvPr/>
        </p:nvSpPr>
        <p:spPr>
          <a:xfrm>
            <a:off x="3888184" y="6736233"/>
            <a:ext cx="223224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20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CJK JP Regular"/>
              </a:rPr>
              <a:t>大きい・太い・長い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Noto Sans CJK JP Regular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52" y="3888482"/>
            <a:ext cx="1057275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947" y="3216389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727" y="2304306"/>
            <a:ext cx="996403" cy="130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384" y="1526263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bject 114"/>
          <p:cNvSpPr/>
          <p:nvPr/>
        </p:nvSpPr>
        <p:spPr>
          <a:xfrm>
            <a:off x="1185830" y="720131"/>
            <a:ext cx="974162" cy="144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1"/>
          <p:cNvSpPr/>
          <p:nvPr/>
        </p:nvSpPr>
        <p:spPr>
          <a:xfrm>
            <a:off x="7344568" y="720130"/>
            <a:ext cx="1008112" cy="14174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17"/>
          <p:cNvSpPr/>
          <p:nvPr/>
        </p:nvSpPr>
        <p:spPr>
          <a:xfrm>
            <a:off x="1168759" y="5015529"/>
            <a:ext cx="991233" cy="14652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16"/>
          <p:cNvSpPr/>
          <p:nvPr/>
        </p:nvSpPr>
        <p:spPr>
          <a:xfrm>
            <a:off x="7402924" y="5069591"/>
            <a:ext cx="1021764" cy="14111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360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144066"/>
            <a:ext cx="9072563" cy="1200150"/>
          </a:xfrm>
        </p:spPr>
        <p:txBody>
          <a:bodyPr/>
          <a:lstStyle/>
          <a:p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人の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素材</a:t>
            </a:r>
            <a:r>
              <a:rPr lang="en-US" altLang="ja-JP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質感</a:t>
            </a:r>
            <a:r>
              <a:rPr lang="en-US" altLang="ja-JP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の個性</a:t>
            </a:r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とは？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8688" y="1800250"/>
            <a:ext cx="9072563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髪の質感だけでなく肌や目の質感チェックしてますか？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・肌が薄い人の特徴、厚い人の特徴　色との関係性</a:t>
            </a:r>
            <a:endParaRPr kumimoji="1"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・目がキラキラしてる人の特徴</a:t>
            </a:r>
            <a:endParaRPr kumimoji="1"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、、、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色、形、素材は分かったけど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人の個性、特徴をどう活かす？どう料理する？</a:t>
            </a:r>
            <a:endParaRPr kumimoji="1"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03808" y="3408403"/>
            <a:ext cx="9072563" cy="696103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08" y="3624808"/>
            <a:ext cx="13843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32" y="3618242"/>
            <a:ext cx="13652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145"/>
          <p:cNvSpPr txBox="1"/>
          <p:nvPr/>
        </p:nvSpPr>
        <p:spPr>
          <a:xfrm>
            <a:off x="6336456" y="5040610"/>
            <a:ext cx="132407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CJK JP Regular"/>
              </a:rPr>
              <a:t>マット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Noto Sans CJK JP Regular"/>
            </a:endParaRPr>
          </a:p>
        </p:txBody>
      </p:sp>
      <p:sp>
        <p:nvSpPr>
          <p:cNvPr id="10" name="object 145"/>
          <p:cNvSpPr txBox="1"/>
          <p:nvPr/>
        </p:nvSpPr>
        <p:spPr>
          <a:xfrm>
            <a:off x="7740612" y="5040610"/>
            <a:ext cx="111612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20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CJK JP Regular"/>
              </a:rPr>
              <a:t>ツヤ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47521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144066"/>
            <a:ext cx="9072563" cy="1200150"/>
          </a:xfrm>
        </p:spPr>
        <p:txBody>
          <a:bodyPr/>
          <a:lstStyle/>
          <a:p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色、形、素材を使ってスタイリングしてますか？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8688" y="1440210"/>
            <a:ext cx="9072563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お客様の個性をどう料理するの？</a:t>
            </a:r>
            <a:endParaRPr kumimoji="1" lang="en-US" altLang="ja-JP" sz="4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03808" y="3408403"/>
            <a:ext cx="9072563" cy="696103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03808" y="5184626"/>
            <a:ext cx="9072563" cy="720080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お客様の個性を知ってなりたい、見せたい姿に作り上げる！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それが</a:t>
            </a:r>
            <a:r>
              <a:rPr lang="ja-JP" altLang="en-US" sz="4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スタイリング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です</a:t>
            </a:r>
            <a:endParaRPr lang="en-US" altLang="ja-JP" sz="4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04253" y="4139588"/>
            <a:ext cx="9072563" cy="720080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③素材の個性</a:t>
            </a: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どんな素材がクール？</a:t>
            </a:r>
            <a:endParaRPr lang="en-US" altLang="ja-JP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ja-JP" altLang="en-US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03808" y="3255334"/>
            <a:ext cx="9072563" cy="720080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②形の個性</a:t>
            </a: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どんな形がガーリー？</a:t>
            </a:r>
            <a:endParaRPr lang="en-US" altLang="ja-JP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504253" y="2376314"/>
            <a:ext cx="9072563" cy="720080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①色の個性</a:t>
            </a: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何色がフェミニン？</a:t>
            </a:r>
          </a:p>
        </p:txBody>
      </p:sp>
    </p:spTree>
    <p:extLst>
      <p:ext uri="{BB962C8B-B14F-4D97-AF65-F5344CB8AC3E}">
        <p14:creationId xmlns:p14="http://schemas.microsoft.com/office/powerpoint/2010/main" val="7608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144066"/>
            <a:ext cx="9072563" cy="1200150"/>
          </a:xfrm>
        </p:spPr>
        <p:txBody>
          <a:bodyPr/>
          <a:lstStyle/>
          <a:p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ちょっと休憩！ブレイクタイム！！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8688" y="1440210"/>
            <a:ext cx="9072563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苦手なお客様居ませんか？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・何だか話しにくい</a:t>
            </a:r>
            <a:r>
              <a:rPr lang="ja-JP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、、、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・すごく威圧的</a:t>
            </a:r>
            <a:r>
              <a:rPr lang="ja-JP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、、、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・話が回りくどい</a:t>
            </a:r>
            <a:r>
              <a:rPr lang="ja-JP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、、、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・やたら材について詳しい</a:t>
            </a:r>
            <a:r>
              <a:rPr lang="ja-JP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、、、</a:t>
            </a:r>
            <a:endParaRPr kumimoji="1"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03808" y="3408403"/>
            <a:ext cx="9072563" cy="696103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26789" y="6264746"/>
            <a:ext cx="9072563" cy="720080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04253" y="5256634"/>
            <a:ext cx="9072563" cy="720080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それってなんで？</a:t>
            </a:r>
          </a:p>
        </p:txBody>
      </p:sp>
    </p:spTree>
    <p:extLst>
      <p:ext uri="{BB962C8B-B14F-4D97-AF65-F5344CB8AC3E}">
        <p14:creationId xmlns:p14="http://schemas.microsoft.com/office/powerpoint/2010/main" val="399512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144066"/>
            <a:ext cx="9072563" cy="1200150"/>
          </a:xfrm>
        </p:spPr>
        <p:txBody>
          <a:bodyPr/>
          <a:lstStyle/>
          <a:p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コミュニケーション</a:t>
            </a:r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にも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個性</a:t>
            </a:r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がある！！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8688" y="1440210"/>
            <a:ext cx="9072563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苦手なのは相手も一緒💦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人は外面のように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コミュニケーション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にも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個性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があります！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価値観、思考パターン、行動パターン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03808" y="3408403"/>
            <a:ext cx="9072563" cy="696103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26789" y="6264746"/>
            <a:ext cx="9072563" cy="720080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04253" y="5040610"/>
            <a:ext cx="9072563" cy="720080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ja-JP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1760" y="4680570"/>
            <a:ext cx="98648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自分のコニュニケーションタイプを知ってますか？</a:t>
            </a:r>
            <a:endParaRPr lang="en-US" altLang="ja-JP" sz="3600" u="sng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3600" u="sng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お客様のコニュニケーションタイプを知ってますか？</a:t>
            </a:r>
            <a:endParaRPr lang="en-US" altLang="ja-JP" sz="3600" u="sng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78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144066"/>
            <a:ext cx="9072563" cy="1200150"/>
          </a:xfrm>
        </p:spPr>
        <p:txBody>
          <a:bodyPr/>
          <a:lstStyle/>
          <a:p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コミュニケーションも分析！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8688" y="1440210"/>
            <a:ext cx="9072563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コミュタイプ分析してみよう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‼</a:t>
            </a:r>
          </a:p>
          <a:p>
            <a:pPr marL="0" indent="0"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・シートの項目ごとに当てはまる所にチェックを入れる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・人に相談しない　自分自身で分析する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・迷ったらチェックは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つま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分位で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　全ての項目をチェックする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03808" y="3408403"/>
            <a:ext cx="9072563" cy="696103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26789" y="6264746"/>
            <a:ext cx="9072563" cy="720080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04253" y="5040610"/>
            <a:ext cx="9072563" cy="720080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ja-JP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03808" y="5256634"/>
            <a:ext cx="9072563" cy="720080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ではスタート！！</a:t>
            </a:r>
            <a:endParaRPr lang="en-US" altLang="ja-JP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242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144066"/>
            <a:ext cx="9072563" cy="1200150"/>
          </a:xfrm>
        </p:spPr>
        <p:txBody>
          <a:bodyPr/>
          <a:lstStyle/>
          <a:p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コミュニケーションタイプ</a:t>
            </a:r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</a:t>
            </a:r>
            <a:r>
              <a:rPr lang="en-US" altLang="ja-JP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Styling Map</a:t>
            </a: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‼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8688" y="1440210"/>
            <a:ext cx="9480176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各テイストの特徴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・アクア　美容室難民が多い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No.1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だって注文できない💦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・ブライト　話が飛びます💦でも気にしないで気にしてないから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・クリスタル　スターですから！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・アース　論理には論理で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03808" y="3408403"/>
            <a:ext cx="9072563" cy="696103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87784" y="5976714"/>
            <a:ext cx="9792841" cy="720080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盛り上がったけど</a:t>
            </a:r>
            <a:r>
              <a:rPr lang="ja-JP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、、、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今日は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もう一つのテーマ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ja-JP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あるの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覚えてる？</a:t>
            </a: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04253" y="5040610"/>
            <a:ext cx="9072563" cy="720080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ja-JP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03808" y="5904706"/>
            <a:ext cx="9072563" cy="720080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ja-JP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9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144066"/>
            <a:ext cx="9072563" cy="1200150"/>
          </a:xfrm>
        </p:spPr>
        <p:txBody>
          <a:bodyPr/>
          <a:lstStyle/>
          <a:p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生徒であるお客様を写真でチェック！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8688" y="1440210"/>
            <a:ext cx="9480176" cy="17281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美容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」「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師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」は生徒である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お客様が成長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してるか？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ビフォアーアフターの写真でチェック！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03808" y="3240410"/>
            <a:ext cx="9072563" cy="2208271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Point‼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ビフォアーアフターの撮影は　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アフター→ビフォアーアフターの変化が重要！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15776" y="5976714"/>
            <a:ext cx="9864849" cy="720080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アフター→ビフォアーの写真が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成長</a:t>
            </a:r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記録</a:t>
            </a:r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04253" y="5040610"/>
            <a:ext cx="9072563" cy="720080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ja-JP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03808" y="5904706"/>
            <a:ext cx="9072563" cy="720080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ja-JP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0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9792" y="360090"/>
            <a:ext cx="9289032" cy="6480720"/>
          </a:xfrm>
        </p:spPr>
        <p:txBody>
          <a:bodyPr>
            <a:noAutofit/>
          </a:bodyPr>
          <a:lstStyle/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あいざわ　あゆみ　プロフィール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1965</a:t>
            </a:r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　昭和</a:t>
            </a:r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　宮城県　仙台市出身</a:t>
            </a:r>
            <a:endParaRPr kumimoji="1"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ja-JP" altLang="en-US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美容師</a:t>
            </a:r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→ヘアメイク</a:t>
            </a:r>
            <a:endParaRPr kumimoji="1"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1990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　㈱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A2 </a:t>
            </a:r>
          </a:p>
          <a:p>
            <a:pPr algn="l"/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撮影スタッフマネージメントオフィス設立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ファッションスタイリスト、ヘアメイク、フードスタイリスト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2006</a:t>
            </a:r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　</a:t>
            </a:r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一社</a:t>
            </a:r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ファッションスタイリスト協会設立</a:t>
            </a:r>
            <a:endParaRPr kumimoji="1"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kumimoji="1"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163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144066"/>
            <a:ext cx="9072563" cy="1200150"/>
          </a:xfrm>
        </p:spPr>
        <p:txBody>
          <a:bodyPr/>
          <a:lstStyle/>
          <a:p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成長を写真で記録</a:t>
            </a:r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成長を自覚する！</a:t>
            </a:r>
            <a:endParaRPr kumimoji="1" lang="ja-JP" altLang="en-US" sz="3600" u="sng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8688" y="1440210"/>
            <a:ext cx="9480176" cy="7200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お客様の成長はアフター→ビフォーの落差を減らす！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04253" y="5040610"/>
            <a:ext cx="9072563" cy="720080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ja-JP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03808" y="5904706"/>
            <a:ext cx="9072563" cy="720080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ja-JP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68504" y="3600449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現状維持　</a:t>
            </a:r>
            <a:r>
              <a:rPr lang="ja-JP" altLang="en-US" sz="2000" b="1" u="sng" dirty="0">
                <a:solidFill>
                  <a:srgbClr val="FF0000"/>
                </a:solidFill>
              </a:rPr>
              <a:t>成長なし</a:t>
            </a:r>
            <a:endParaRPr lang="en-US" altLang="ja-JP" sz="2000" b="1" u="sng" dirty="0">
              <a:solidFill>
                <a:srgbClr val="FF0000"/>
              </a:solidFill>
            </a:endParaRPr>
          </a:p>
          <a:p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美容師ではない！</a:t>
            </a:r>
            <a:endParaRPr kumimoji="1" lang="ja-JP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59792" y="4439865"/>
            <a:ext cx="6336259" cy="2089249"/>
            <a:chOff x="359792" y="4439865"/>
            <a:chExt cx="6336259" cy="2089249"/>
          </a:xfrm>
        </p:grpSpPr>
        <p:sp>
          <p:nvSpPr>
            <p:cNvPr id="48" name="テキスト ボックス 47"/>
            <p:cNvSpPr txBox="1"/>
            <p:nvPr/>
          </p:nvSpPr>
          <p:spPr>
            <a:xfrm>
              <a:off x="4608264" y="4439865"/>
              <a:ext cx="122369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アフター</a:t>
              </a:r>
              <a:endPara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359792" y="4680570"/>
              <a:ext cx="6336259" cy="1848544"/>
              <a:chOff x="359792" y="4680570"/>
              <a:chExt cx="6336259" cy="1848544"/>
            </a:xfrm>
          </p:grpSpPr>
          <p:cxnSp>
            <p:nvCxnSpPr>
              <p:cNvPr id="36" name="直線矢印コネクタ 35"/>
              <p:cNvCxnSpPr/>
              <p:nvPr/>
            </p:nvCxnSpPr>
            <p:spPr>
              <a:xfrm flipV="1">
                <a:off x="791395" y="5303961"/>
                <a:ext cx="720080" cy="7200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矢印コネクタ 36"/>
              <p:cNvCxnSpPr/>
              <p:nvPr/>
            </p:nvCxnSpPr>
            <p:spPr>
              <a:xfrm>
                <a:off x="1655491" y="5303961"/>
                <a:ext cx="720525" cy="4567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矢印コネクタ 37"/>
              <p:cNvCxnSpPr/>
              <p:nvPr/>
            </p:nvCxnSpPr>
            <p:spPr>
              <a:xfrm flipV="1">
                <a:off x="2520032" y="5040610"/>
                <a:ext cx="720080" cy="7200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矢印コネクタ 38"/>
              <p:cNvCxnSpPr/>
              <p:nvPr/>
            </p:nvCxnSpPr>
            <p:spPr>
              <a:xfrm>
                <a:off x="3455691" y="5040610"/>
                <a:ext cx="720080" cy="4917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矢印コネクタ 39"/>
              <p:cNvCxnSpPr/>
              <p:nvPr/>
            </p:nvCxnSpPr>
            <p:spPr>
              <a:xfrm flipV="1">
                <a:off x="4320232" y="4752578"/>
                <a:ext cx="720080" cy="7200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矢印コネクタ 40"/>
              <p:cNvCxnSpPr>
                <a:stCxn id="48" idx="2"/>
              </p:cNvCxnSpPr>
              <p:nvPr/>
            </p:nvCxnSpPr>
            <p:spPr>
              <a:xfrm>
                <a:off x="5220110" y="4824586"/>
                <a:ext cx="611845" cy="2880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テキスト ボックス 41"/>
              <p:cNvSpPr txBox="1"/>
              <p:nvPr/>
            </p:nvSpPr>
            <p:spPr>
              <a:xfrm>
                <a:off x="359792" y="6024041"/>
                <a:ext cx="1223691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solidFill>
                      <a:srgbClr val="FF0000"/>
                    </a:solidFill>
                  </a:rPr>
                  <a:t>ビフォー</a:t>
                </a: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1004034" y="4919240"/>
                <a:ext cx="1223691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アフター</a:t>
                </a:r>
                <a:endPara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2107355" y="5760690"/>
                <a:ext cx="1223691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solidFill>
                      <a:srgbClr val="FF0000"/>
                    </a:solidFill>
                  </a:rPr>
                  <a:t>ビフォー</a:t>
                </a: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3816176" y="5472658"/>
                <a:ext cx="1223691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solidFill>
                      <a:srgbClr val="FF0000"/>
                    </a:solidFill>
                  </a:rPr>
                  <a:t>ビフォー</a:t>
                </a: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5472360" y="5087937"/>
                <a:ext cx="1223691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solidFill>
                      <a:srgbClr val="FF0000"/>
                    </a:solidFill>
                  </a:rPr>
                  <a:t>ビフォー</a:t>
                </a: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2879627" y="4680570"/>
                <a:ext cx="1223691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アフター</a:t>
                </a:r>
                <a:endPara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58" name="直線矢印コネクタ 57"/>
              <p:cNvCxnSpPr/>
              <p:nvPr/>
            </p:nvCxnSpPr>
            <p:spPr>
              <a:xfrm flipV="1">
                <a:off x="359792" y="5400650"/>
                <a:ext cx="6336259" cy="1128464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グループ化 5"/>
          <p:cNvGrpSpPr/>
          <p:nvPr/>
        </p:nvGrpSpPr>
        <p:grpSpPr>
          <a:xfrm>
            <a:off x="288229" y="2492862"/>
            <a:ext cx="6336259" cy="1492309"/>
            <a:chOff x="288229" y="2492862"/>
            <a:chExt cx="6336259" cy="1492309"/>
          </a:xfrm>
        </p:grpSpPr>
        <p:cxnSp>
          <p:nvCxnSpPr>
            <p:cNvPr id="9" name="直線矢印コネクタ 8"/>
            <p:cNvCxnSpPr/>
            <p:nvPr/>
          </p:nvCxnSpPr>
          <p:spPr>
            <a:xfrm flipV="1">
              <a:off x="719832" y="2880370"/>
              <a:ext cx="720080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>
              <a:off x="1583928" y="2880370"/>
              <a:ext cx="720080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V="1">
              <a:off x="2520032" y="2880370"/>
              <a:ext cx="720080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3384128" y="2880370"/>
              <a:ext cx="720080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 flipV="1">
              <a:off x="4320232" y="2880370"/>
              <a:ext cx="720080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5184328" y="2880370"/>
              <a:ext cx="720080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288229" y="3600450"/>
              <a:ext cx="122369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solidFill>
                    <a:srgbClr val="FF0000"/>
                  </a:solidFill>
                </a:rPr>
                <a:t>ビフォー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932471" y="2495649"/>
              <a:ext cx="122369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アフター</a:t>
              </a:r>
              <a:endPara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944413" y="3600450"/>
              <a:ext cx="122369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solidFill>
                    <a:srgbClr val="FF0000"/>
                  </a:solidFill>
                </a:rPr>
                <a:t>ビフォー</a:t>
              </a: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744613" y="3600450"/>
              <a:ext cx="122369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solidFill>
                    <a:srgbClr val="FF0000"/>
                  </a:solidFill>
                </a:rPr>
                <a:t>ビフォー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400797" y="3600450"/>
              <a:ext cx="122369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solidFill>
                    <a:srgbClr val="FF0000"/>
                  </a:solidFill>
                </a:rPr>
                <a:t>ビフォー</a:t>
              </a: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536701" y="2495649"/>
              <a:ext cx="122369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アフター</a:t>
              </a:r>
              <a:endPara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2808064" y="2492862"/>
              <a:ext cx="122369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アフター</a:t>
              </a:r>
              <a:endPara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60" name="直線矢印コネクタ 59"/>
            <p:cNvCxnSpPr/>
            <p:nvPr/>
          </p:nvCxnSpPr>
          <p:spPr>
            <a:xfrm>
              <a:off x="359792" y="3985171"/>
              <a:ext cx="612068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テキスト ボックス 60"/>
          <p:cNvSpPr txBox="1"/>
          <p:nvPr/>
        </p:nvSpPr>
        <p:spPr>
          <a:xfrm>
            <a:off x="6840512" y="5087937"/>
            <a:ext cx="34563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右肩上がりの</a:t>
            </a:r>
            <a:r>
              <a:rPr lang="ja-JP" altLang="en-US" b="1" dirty="0">
                <a:solidFill>
                  <a:srgbClr val="FF0000"/>
                </a:solidFill>
              </a:rPr>
              <a:t>成長の記録！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「</a:t>
            </a:r>
            <a:r>
              <a:rPr lang="ja-JP" altLang="en-US" b="1" dirty="0">
                <a:solidFill>
                  <a:srgbClr val="FF0000"/>
                </a:solidFill>
              </a:rPr>
              <a:t>美容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」「</a:t>
            </a:r>
            <a:r>
              <a:rPr lang="ja-JP" altLang="en-US" b="1" dirty="0">
                <a:solidFill>
                  <a:srgbClr val="FF0000"/>
                </a:solidFill>
              </a:rPr>
              <a:t>師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」の仕事！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4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144066"/>
            <a:ext cx="9072563" cy="1200150"/>
          </a:xfrm>
        </p:spPr>
        <p:txBody>
          <a:bodyPr/>
          <a:lstStyle/>
          <a:p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写真撮影</a:t>
            </a:r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メリット</a:t>
            </a:r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だらけ！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8688" y="1440210"/>
            <a:ext cx="9480176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ビフォアーアフターの写真は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美容師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にとっても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メリット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だらけ！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・自分もお客様も客観的に見れる！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・写真を見て自分で反省会</a:t>
            </a:r>
            <a:r>
              <a:rPr lang="ja-JP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、、、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ヘアメイクは誰でもしてる！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・後輩⇔先輩の技術チェック！作品は帰ってしまう、、、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・次回提案のシュミレーションを先に出来る！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・アフターの撮影前はタッチアップメイクのゴールデンタイム！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・メイクやファッションの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NG</a:t>
            </a:r>
            <a:r>
              <a:rPr lang="ja-JP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ポイントが見えてくる！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・人の形の個性分析は写真が一番！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・ビフォアーアフターの写真で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SNS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投稿！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・とにかく撮影に対して目線が広がる！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455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144066"/>
            <a:ext cx="9072563" cy="1200150"/>
          </a:xfrm>
        </p:spPr>
        <p:txBody>
          <a:bodyPr/>
          <a:lstStyle/>
          <a:p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これからの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美容、クリエイティブ</a:t>
            </a:r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</a:t>
            </a:r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の時代！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8688" y="1224186"/>
            <a:ext cx="9480176" cy="518457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スポーツはデータによって成果が変わった！</a:t>
            </a:r>
            <a:endParaRPr lang="en-US" altLang="ja-JP" sz="2800" u="sng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アナログな情報を電子化できる時代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美容やファッション＝センス、感覚はデータ化できないとされていた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‼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Styling Map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を使う事で感性もデータ化可能！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美容師の得意なスタイル、苦手なスタイル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データにするにはデータの量が必要！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データ＝お客様の写真、電子カルテ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‼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美容室で収集できるお客様のデータは他業種が求めている！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0620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144066"/>
            <a:ext cx="9072563" cy="1200150"/>
          </a:xfrm>
        </p:spPr>
        <p:txBody>
          <a:bodyPr/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データ分析で</a:t>
            </a:r>
            <a:r>
              <a:rPr lang="en-US" altLang="ja-JP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テイスト</a:t>
            </a:r>
            <a:r>
              <a:rPr lang="en-US" altLang="ja-JP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</a:t>
            </a:r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という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新発想！</a:t>
            </a:r>
            <a:endParaRPr kumimoji="1" lang="ja-JP" altLang="en-US" sz="3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8688" y="1440210"/>
            <a:ext cx="9480176" cy="52565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一般的なサロンで平均的な集客が出来ていれば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美容師</a:t>
            </a:r>
            <a:r>
              <a:rPr lang="en-US" altLang="ja-JP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人の売り上げが</a:t>
            </a:r>
            <a:r>
              <a:rPr lang="en-US" altLang="ja-JP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lang="ja-JP" alt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万円までは問題なく作れる</a:t>
            </a:r>
            <a:endParaRPr lang="en-US" altLang="ja-JP" sz="2800" u="sng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万、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150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万、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200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</a:t>
            </a:r>
            <a:r>
              <a:rPr lang="ja-JP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、、、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と伸びる人と伸びない人の差は？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苦手なテイスト、コミュニケーションタイプを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データで分析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得意なテイストで伸ばしていく？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苦手なテイストを克服する？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自分の活かし方もデータ分析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できる！！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74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-47972"/>
            <a:ext cx="9072563" cy="1200150"/>
          </a:xfrm>
        </p:spPr>
        <p:txBody>
          <a:bodyPr/>
          <a:lstStyle/>
          <a:p>
            <a:r>
              <a:rPr kumimoji="1"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日本ファッションスタイリスト協会の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72256" y="1152178"/>
            <a:ext cx="10225137" cy="58326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理念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スタイリングでより豊かな社会へ！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ビジョン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スタイリストがお客様の師となりスタイリング＝ビジュアル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コミュニケーションを誰もが楽しんでいる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ミッション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スタイリング＝感性を論理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言葉）、視覚で人と共有出来る仕組み作り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プロは自信を持ちお客様は納得し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Styling Map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で信頼関係が生まれる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4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ToDo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   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ラーニング連動スタイリングの教科書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新テキスト）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    各業種フォトカルテ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美容、アパレル、ブライダル</a:t>
            </a:r>
            <a:r>
              <a:rPr lang="ja-JP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、、、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   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Styling </a:t>
            </a:r>
            <a:r>
              <a:rPr lang="en-US" altLang="ja-JP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MapAI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（人分析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AI</a:t>
            </a:r>
            <a:r>
              <a:rPr lang="ja-JP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物分析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AI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パーパス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 自分、他人の個性を認め合いお互いの個性を活かし合う世界作り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421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144066"/>
            <a:ext cx="9072563" cy="1200150"/>
          </a:xfrm>
        </p:spPr>
        <p:txBody>
          <a:bodyPr/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おさらい</a:t>
            </a:r>
            <a:r>
              <a:rPr lang="en-US" altLang="ja-JP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‼</a:t>
            </a:r>
            <a:endParaRPr kumimoji="1" lang="ja-JP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8688" y="1440210"/>
            <a:ext cx="9480176" cy="53285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美容師＝お客様にとっての「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美容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」の「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師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容姿を</a:t>
            </a:r>
            <a:r>
              <a:rPr lang="ja-JP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美し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する事を</a:t>
            </a:r>
            <a:r>
              <a:rPr lang="ja-JP" alt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教えてあげる存在である</a:t>
            </a:r>
            <a:endParaRPr lang="en-US" altLang="ja-JP" sz="2800" u="sng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教える＝論理的に根拠を持って説明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お客様の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個性を知ってスタイリング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素材を活かした料理）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コミュニケーションタイプ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を知らないと話を聞いて貰えない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写真撮影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メリット＆メリット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これからの時代の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写真電子カルテ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＝データの時代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672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9792" y="216074"/>
            <a:ext cx="9289032" cy="33123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だから</a:t>
            </a:r>
            <a:endParaRPr kumimoji="1" lang="en-US" altLang="ja-JP" sz="9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日本ファッションスタイリスト協会が目指すのは</a:t>
            </a:r>
            <a:r>
              <a:rPr kumimoji="1" lang="ja-JP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、、、</a:t>
            </a:r>
            <a:endParaRPr kumimoji="1"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-72256" y="3672458"/>
            <a:ext cx="10152881" cy="792088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0" indent="0" algn="ctr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730" indent="0" algn="ctr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7461" indent="0" algn="ctr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1191" indent="0" algn="ctr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4921" indent="0" algn="ctr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8651" indent="0" algn="ctr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62382" indent="0" algn="ctr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6112" indent="0" algn="ctr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9842" indent="0" algn="ctr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9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美容師</a:t>
            </a:r>
            <a:r>
              <a:rPr lang="ja-JP" altLang="en-US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ja-JP" altLang="en-US" sz="9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づ</a:t>
            </a:r>
            <a:r>
              <a:rPr lang="ja-JP" altLang="en-US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くりです</a:t>
            </a:r>
            <a:endParaRPr lang="en-US" altLang="ja-JP" sz="9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96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‼</a:t>
            </a:r>
            <a:endParaRPr lang="en-US" altLang="ja-JP" sz="9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9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9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38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144066"/>
            <a:ext cx="9072563" cy="1200150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「美容師」</a:t>
            </a:r>
            <a:r>
              <a:rPr kumimoji="1"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8688" y="1368202"/>
            <a:ext cx="9072563" cy="1128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皆さんが捉えている美容師とは？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F.S.A.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が思い描く美容師像は</a:t>
            </a:r>
            <a:r>
              <a:rPr lang="ja-JP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、、、</a:t>
            </a:r>
            <a:endParaRPr kumimoji="1"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03808" y="3408403"/>
            <a:ext cx="9072563" cy="696103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03808" y="3168402"/>
            <a:ext cx="9072563" cy="696104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お客様にとって「</a:t>
            </a:r>
            <a:r>
              <a:rPr lang="ja-JP" altLang="en-US" sz="4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美容</a:t>
            </a:r>
            <a:r>
              <a:rPr lang="ja-JP" altLang="en-US" sz="4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」の「</a:t>
            </a:r>
            <a:r>
              <a:rPr lang="ja-JP" altLang="en-US" sz="4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師</a:t>
            </a:r>
            <a:r>
              <a:rPr lang="ja-JP" altLang="en-US" sz="4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」である！！</a:t>
            </a:r>
            <a:endParaRPr lang="en-US" altLang="ja-JP" sz="4000" b="1" u="sng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03808" y="4248522"/>
            <a:ext cx="9072563" cy="1128151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「美容」とは？　　容姿を美しくする＝</a:t>
            </a:r>
            <a:r>
              <a:rPr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スタイリング</a:t>
            </a:r>
            <a:endParaRPr lang="en-US" altLang="ja-JP" sz="28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03809" y="5040610"/>
            <a:ext cx="2376264" cy="564075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「師」とは？　　　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2952079" y="5040610"/>
            <a:ext cx="6840761" cy="1128151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先生であり教える人である！！</a:t>
            </a:r>
            <a:endParaRPr lang="en-US" altLang="ja-JP" sz="28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2952080" y="5760690"/>
            <a:ext cx="6768505" cy="1128151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それはお客様が生徒で容姿が美しくなる事を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教わるという事！！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174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769" y="144066"/>
            <a:ext cx="9865095" cy="1200150"/>
          </a:xfrm>
        </p:spPr>
        <p:txBody>
          <a:bodyPr/>
          <a:lstStyle/>
          <a:p>
            <a:pPr algn="r"/>
            <a:r>
              <a:rPr kumimoji="1"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お客様にとっての「美容＝スタイリング」の師ですか？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8688" y="1656234"/>
            <a:ext cx="9072563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師である＝人に何かを教える時には何が必要ですか？</a:t>
            </a:r>
            <a:endParaRPr kumimoji="1"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03808" y="3408403"/>
            <a:ext cx="9072563" cy="696103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1760" y="2832338"/>
            <a:ext cx="10008865" cy="696104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１、知識、技術を共有できる</a:t>
            </a:r>
            <a:r>
              <a:rPr lang="ja-JP" altLang="en-US" sz="4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論理</a:t>
            </a:r>
            <a:r>
              <a:rPr lang="ja-JP" altLang="en-US" sz="4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が必要！！</a:t>
            </a:r>
            <a:endParaRPr lang="en-US" altLang="ja-JP" sz="4000" b="1" u="sng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03808" y="2040251"/>
            <a:ext cx="9072563" cy="1128151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03808" y="4130772"/>
            <a:ext cx="8280920" cy="564075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生徒が上達したか？確認するには何が必要か？　　　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-248" y="5112618"/>
            <a:ext cx="10080873" cy="1128151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２、試験やテストのような</a:t>
            </a:r>
            <a:r>
              <a:rPr lang="ja-JP" altLang="en-US" sz="4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上達の証拠</a:t>
            </a:r>
            <a:r>
              <a:rPr lang="ja-JP" altLang="en-US" sz="4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が必要！</a:t>
            </a:r>
            <a:endParaRPr lang="en-US" altLang="ja-JP" sz="4000" b="1" u="sng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37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144066"/>
            <a:ext cx="9072563" cy="1200150"/>
          </a:xfrm>
        </p:spPr>
        <p:txBody>
          <a:bodyPr/>
          <a:lstStyle/>
          <a:p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容姿を美しくする美容＝スタイリングの論理とは？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03808" y="3408403"/>
            <a:ext cx="9072563" cy="696103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03808" y="1728242"/>
            <a:ext cx="9793088" cy="696104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ja-JP" altLang="en-US" sz="4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お客様の</a:t>
            </a:r>
            <a:r>
              <a:rPr lang="ja-JP" altLang="en-US" sz="4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個性</a:t>
            </a:r>
            <a:r>
              <a:rPr lang="ja-JP" altLang="en-US" sz="4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を知る</a:t>
            </a:r>
            <a:endParaRPr lang="en-US" altLang="ja-JP" sz="4000" b="1" u="sng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ja-JP" altLang="en-US" sz="4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その個性をどう</a:t>
            </a:r>
            <a:r>
              <a:rPr lang="ja-JP" altLang="en-US" sz="4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活かす</a:t>
            </a:r>
            <a:r>
              <a:rPr lang="ja-JP" altLang="en-US" sz="4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か？</a:t>
            </a:r>
            <a:r>
              <a:rPr lang="en-US" altLang="ja-JP" sz="4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4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スタイリング）</a:t>
            </a:r>
            <a:endParaRPr lang="en-US" altLang="ja-JP" sz="4000" b="1" u="sng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ja-JP" altLang="en-US" sz="4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それを論理的に</a:t>
            </a:r>
            <a:r>
              <a:rPr lang="ja-JP" altLang="en-US" sz="4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教える理解して貰える</a:t>
            </a:r>
            <a:endParaRPr lang="en-US" altLang="ja-JP" sz="4000" b="1" u="sng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それが</a:t>
            </a:r>
            <a:endParaRPr lang="en-US" altLang="ja-JP" sz="4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ja-JP" altLang="en-US" sz="4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美容の論理＝</a:t>
            </a:r>
            <a:r>
              <a:rPr lang="en-US" altLang="ja-JP" sz="4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Styling Map</a:t>
            </a:r>
          </a:p>
        </p:txBody>
      </p:sp>
    </p:spTree>
    <p:extLst>
      <p:ext uri="{BB962C8B-B14F-4D97-AF65-F5344CB8AC3E}">
        <p14:creationId xmlns:p14="http://schemas.microsoft.com/office/powerpoint/2010/main" val="63620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0" y="288082"/>
            <a:ext cx="10080625" cy="1944216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お客様の個性を知りその人がなりたい、目指すスタイルに作り上げる！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それが</a:t>
            </a:r>
            <a:r>
              <a:rPr lang="ja-JP" altLang="en-US" sz="4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スタイリング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です</a:t>
            </a:r>
            <a:endParaRPr lang="en-US" altLang="ja-JP" sz="4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2159992" y="2088282"/>
            <a:ext cx="5688632" cy="3600000"/>
            <a:chOff x="2159992" y="2520530"/>
            <a:chExt cx="5688632" cy="3600000"/>
          </a:xfrm>
        </p:grpSpPr>
        <p:sp>
          <p:nvSpPr>
            <p:cNvPr id="28" name="円/楕円 27"/>
            <p:cNvSpPr/>
            <p:nvPr/>
          </p:nvSpPr>
          <p:spPr>
            <a:xfrm>
              <a:off x="4104408" y="2520530"/>
              <a:ext cx="1800000" cy="18000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2376016" y="4320530"/>
              <a:ext cx="1800000" cy="1800000"/>
            </a:xfrm>
            <a:prstGeom prst="ellipse">
              <a:avLst/>
            </a:prstGeom>
            <a:solidFill>
              <a:srgbClr val="99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5796296" y="4320530"/>
              <a:ext cx="1800000" cy="180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object 145"/>
            <p:cNvSpPr txBox="1"/>
            <p:nvPr/>
          </p:nvSpPr>
          <p:spPr>
            <a:xfrm>
              <a:off x="3888184" y="3175273"/>
              <a:ext cx="2232248" cy="6412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2000" spc="2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Noto Sans CJK JP Regular"/>
                </a:rPr>
                <a:t>なりたい・目指す</a:t>
              </a:r>
              <a:endParaRPr lang="en-US" altLang="ja-JP" sz="20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CJK JP Regular"/>
              </a:endParaRP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2000" spc="2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Noto Sans CJK JP Regular"/>
                </a:rPr>
                <a:t>スタイル</a:t>
              </a:r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CJK JP Regular"/>
              </a:endParaRPr>
            </a:p>
          </p:txBody>
        </p:sp>
        <p:sp>
          <p:nvSpPr>
            <p:cNvPr id="33" name="object 145"/>
            <p:cNvSpPr txBox="1"/>
            <p:nvPr/>
          </p:nvSpPr>
          <p:spPr>
            <a:xfrm>
              <a:off x="5616376" y="5112418"/>
              <a:ext cx="2232248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Noto Sans CJK JP Regular"/>
                </a:rPr>
                <a:t>似合うスタイル</a:t>
              </a:r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CJK JP Regular"/>
              </a:endParaRPr>
            </a:p>
          </p:txBody>
        </p:sp>
        <p:sp>
          <p:nvSpPr>
            <p:cNvPr id="34" name="object 145"/>
            <p:cNvSpPr txBox="1"/>
            <p:nvPr/>
          </p:nvSpPr>
          <p:spPr>
            <a:xfrm>
              <a:off x="2159992" y="4975673"/>
              <a:ext cx="2232248" cy="6412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ja-JP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Noto Sans CJK JP Regular"/>
                </a:rPr>
                <a:t>TPO</a:t>
              </a:r>
              <a:r>
                <a:rPr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Noto Sans CJK JP Regular"/>
                </a:rPr>
                <a:t>に合った</a:t>
              </a:r>
              <a:endPara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CJK JP Regular"/>
              </a:endParaRP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Noto Sans CJK JP Regular"/>
                </a:rPr>
                <a:t>スタイル</a:t>
              </a:r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CJK JP Regular"/>
              </a:endParaRPr>
            </a:p>
          </p:txBody>
        </p:sp>
        <p:sp>
          <p:nvSpPr>
            <p:cNvPr id="29" name="三方向矢印 28"/>
            <p:cNvSpPr/>
            <p:nvPr/>
          </p:nvSpPr>
          <p:spPr>
            <a:xfrm>
              <a:off x="4320232" y="4464546"/>
              <a:ext cx="1368152" cy="1080000"/>
            </a:xfrm>
            <a:prstGeom prst="leftRightUp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コンテンツ プレースホルダー 2"/>
          <p:cNvSpPr txBox="1">
            <a:spLocks/>
          </p:cNvSpPr>
          <p:nvPr/>
        </p:nvSpPr>
        <p:spPr>
          <a:xfrm>
            <a:off x="504253" y="5688682"/>
            <a:ext cx="9072563" cy="1296144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論理的に説明がでる＝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自信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お客様に納得頂</a:t>
            </a:r>
            <a:r>
              <a:rPr lang="ja-JP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る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=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信頼！！</a:t>
            </a:r>
          </a:p>
        </p:txBody>
      </p:sp>
    </p:spTree>
    <p:extLst>
      <p:ext uri="{BB962C8B-B14F-4D97-AF65-F5344CB8AC3E}">
        <p14:creationId xmlns:p14="http://schemas.microsoft.com/office/powerpoint/2010/main" val="358905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fld id="{6699E7B4-9477-4FD9-9DBF-CCE7EBCA51F2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3074" name="Picture 2" descr="C:\Users\aizawa2\OneDrive\小さいサイズStyling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56" y="50"/>
            <a:ext cx="10188350" cy="72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正方形/長方形 6"/>
          <p:cNvSpPr/>
          <p:nvPr/>
        </p:nvSpPr>
        <p:spPr>
          <a:xfrm>
            <a:off x="71760" y="288082"/>
            <a:ext cx="4896545" cy="6840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1760" y="171471"/>
            <a:ext cx="9937104" cy="3432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89555" y="264492"/>
            <a:ext cx="9864727" cy="6864350"/>
            <a:chOff x="3623640" y="-7824613"/>
            <a:chExt cx="9864727" cy="6864350"/>
          </a:xfrm>
          <a:noFill/>
        </p:grpSpPr>
        <p:sp>
          <p:nvSpPr>
            <p:cNvPr id="11" name="正方形/長方形 10"/>
            <p:cNvSpPr/>
            <p:nvPr/>
          </p:nvSpPr>
          <p:spPr>
            <a:xfrm>
              <a:off x="8568704" y="-4392438"/>
              <a:ext cx="4919663" cy="3432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3623640" y="-7824613"/>
              <a:ext cx="4919663" cy="34321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489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144066"/>
            <a:ext cx="9072563" cy="1200150"/>
          </a:xfrm>
        </p:spPr>
        <p:txBody>
          <a:bodyPr/>
          <a:lstStyle/>
          <a:p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お客様の個性とは？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503808" y="1512218"/>
            <a:ext cx="8352928" cy="3384376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お客様の　　　　　　　　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ja-JP" altLang="en-US" sz="4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色の個性</a:t>
            </a:r>
            <a:endParaRPr lang="en-US" altLang="ja-JP" sz="40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8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②</a:t>
            </a:r>
            <a:r>
              <a:rPr lang="ja-JP" altLang="en-US" sz="4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形の個性</a:t>
            </a:r>
            <a:endParaRPr lang="en-US" altLang="ja-JP" sz="40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8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③</a:t>
            </a:r>
            <a:r>
              <a:rPr lang="ja-JP" altLang="en-US" sz="4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素材</a:t>
            </a:r>
            <a:r>
              <a:rPr lang="en-US" altLang="ja-JP" sz="4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4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質感）の個性</a:t>
            </a:r>
            <a:endParaRPr lang="en-US" altLang="ja-JP" sz="40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8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容姿を美しくする＝スタイリング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スタイリング＝料理　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料理は素材の個性をどう料理するか？が鍵！！</a:t>
            </a:r>
            <a:endParaRPr lang="en-US" altLang="ja-JP" sz="2800" u="sng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144066"/>
            <a:ext cx="9072563" cy="1200150"/>
          </a:xfrm>
        </p:spPr>
        <p:txBody>
          <a:bodyPr/>
          <a:lstStyle/>
          <a:p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人の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色の個性</a:t>
            </a:r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とは？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8688" y="1440210"/>
            <a:ext cx="9072563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パーソナルカラーは必須！！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メイクだけでなくファッション領域でも取り上げられて来てる！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E7B4-9477-4FD9-9DBF-CCE7EBCA51F2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03808" y="3408403"/>
            <a:ext cx="9072563" cy="696103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03808" y="3036375"/>
            <a:ext cx="10009112" cy="4020459"/>
          </a:xfrm>
          <a:prstGeom prst="rect">
            <a:avLst/>
          </a:prstGeom>
        </p:spPr>
        <p:txBody>
          <a:bodyPr vert="horz" lIns="98746" tIns="49373" rIns="98746" bIns="49373" rtlCol="0">
            <a:noAutofit/>
          </a:bodyPr>
          <a:lstStyle>
            <a:lvl1pPr marL="370298" indent="-370298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312" indent="-308581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32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05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786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51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24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297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6707" indent="-246865" algn="l" defTabSz="98746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Point‼</a:t>
            </a:r>
            <a:r>
              <a:rPr lang="ja-JP" alt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美容師だからできる　お客様と近い場所に居る！</a:t>
            </a:r>
            <a:endParaRPr lang="en-US" altLang="ja-JP" sz="2800" u="sng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・写真では光源が違うと色の分析はできない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AI</a:t>
            </a:r>
            <a:r>
              <a:rPr lang="ja-JP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には</a:t>
            </a: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できない肌の色、髪の色、瞳の色の特徴のバランス調整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・似合う色だけでなく好きな色をヒアリングできる！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222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1116</Words>
  <Application>Microsoft Macintosh PowerPoint</Application>
  <PresentationFormat>ユーザー設定</PresentationFormat>
  <Paragraphs>235</Paragraphs>
  <Slides>26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0" baseType="lpstr">
      <vt:lpstr>Meiryo UI</vt:lpstr>
      <vt:lpstr>Arial</vt:lpstr>
      <vt:lpstr>Calibri</vt:lpstr>
      <vt:lpstr>Office ​​テーマ</vt:lpstr>
      <vt:lpstr>PowerPoint プレゼンテーション</vt:lpstr>
      <vt:lpstr>PowerPoint プレゼンテーション</vt:lpstr>
      <vt:lpstr>「美容師」とは？</vt:lpstr>
      <vt:lpstr>お客様にとっての「美容＝スタイリング」の師ですか？</vt:lpstr>
      <vt:lpstr>容姿を美しくする美容＝スタイリングの論理とは？</vt:lpstr>
      <vt:lpstr>PowerPoint プレゼンテーション</vt:lpstr>
      <vt:lpstr>PowerPoint プレゼンテーション</vt:lpstr>
      <vt:lpstr>お客様の個性とは？</vt:lpstr>
      <vt:lpstr>人の色の個性とは？</vt:lpstr>
      <vt:lpstr>PowerPoint プレゼンテーション</vt:lpstr>
      <vt:lpstr>人の形の個性とは？</vt:lpstr>
      <vt:lpstr>PowerPoint プレゼンテーション</vt:lpstr>
      <vt:lpstr>人の素材(質感)の個性とは？</vt:lpstr>
      <vt:lpstr>色、形、素材を使ってスタイリングしてますか？</vt:lpstr>
      <vt:lpstr>ちょっと休憩！ブレイクタイム！！</vt:lpstr>
      <vt:lpstr>コミュニケーションにも個性がある！！</vt:lpstr>
      <vt:lpstr>コミュニケーションも分析！</vt:lpstr>
      <vt:lpstr>コミュニケーションタイプもStyling Map‼</vt:lpstr>
      <vt:lpstr>生徒であるお客様を写真でチェック！</vt:lpstr>
      <vt:lpstr>成長を写真で記録　成長を自覚する！</vt:lpstr>
      <vt:lpstr>写真撮影はメリットだらけ！</vt:lpstr>
      <vt:lpstr>これからの美容、クリエイティブはデータの時代！</vt:lpstr>
      <vt:lpstr>データ分析で1テイスト50万という新発想！</vt:lpstr>
      <vt:lpstr>日本ファッションスタイリスト協会の</vt:lpstr>
      <vt:lpstr>おさらい‼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aizawa2</dc:creator>
  <cp:lastModifiedBy>川北 堅二朗</cp:lastModifiedBy>
  <cp:revision>65</cp:revision>
  <cp:lastPrinted>2019-08-21T09:29:53Z</cp:lastPrinted>
  <dcterms:created xsi:type="dcterms:W3CDTF">2019-07-26T09:25:34Z</dcterms:created>
  <dcterms:modified xsi:type="dcterms:W3CDTF">2019-08-21T09:37:58Z</dcterms:modified>
</cp:coreProperties>
</file>