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58" r:id="rId4"/>
    <p:sldId id="256" r:id="rId5"/>
    <p:sldId id="257" r:id="rId6"/>
    <p:sldId id="259" r:id="rId7"/>
    <p:sldId id="261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126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609489-39BC-44F4-89D5-4FCB430CA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67D130A2-6ABF-4BA5-BA2F-A8E5FAB9B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600A72-0AF9-4CCB-8A74-3350C72FA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AD1E8E-253E-4860-8D0D-AAEFB85A7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83D7B-345F-431B-969B-00D56E74B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961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9F42CC-9C95-464B-9117-457A22D97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52243A-D76D-4073-BB77-98382473C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AC8311-A25F-4CEE-BC65-2037D66B8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DECB77-F6B1-4C0C-8FA4-DE1D13EB1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527123-5DA7-467F-93D1-E61732652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184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D621C5B-2AD1-476E-A125-ABEF7B14BF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1307AC-1435-43F6-903B-99AB848C2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AAB5D3-2A3F-4AC8-AE0D-014ED42D2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C288D8-6680-476B-940B-E2D11C46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6488BA-6AFC-476E-8214-EC503BA7C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96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AE9157-411C-4990-8006-D940BFBEE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1D0B66-4640-4CCC-8647-8A8A360AA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141C75-0A2A-4509-98D4-84497ADA0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183EF7C-06B4-4AB7-AAE3-8D2ED1775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27C815-6769-4D1B-B83D-4E6E9251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73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C6CD80-9AD1-4A5A-9DA4-0D7C2C2AA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2E75AA-434A-4EE0-886F-6FDD47C46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F7E59C-7101-4EE4-8214-8538BC882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0CAC31-1395-4D2E-BAB6-2DF0322D9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E9AC72-725C-49F3-ABE6-21E597D8D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786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3A830B-BF98-45E0-B0C7-062E44872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C139A9-EC6B-4DDE-AEC1-6AE3BFC5A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5D6AF92-A2AF-4E20-8B02-3DA86133E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150860-9772-4330-B8EA-AC7B4D2D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EF98AA-79B0-4F68-AAA2-8EC00FF25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D840B4-0D8E-484F-A4A5-3AF6DADF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4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BE29B1-B3F5-491A-B75C-7BB86BF6D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F74E08-6B1E-440E-9A1C-12D233816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5DC161-D22D-4D24-88C7-FD11D3F7A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D3A2007-EFDB-42F3-9151-6C367A02D9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63E71B3-684D-4F0D-82B9-B88709A2D7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8459B8-92FB-43A1-8BE0-9FA2F6B29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27FC4D6-7F0A-478F-9BE7-FC439814A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CD2EA1-70EB-4B85-A45E-7991233CC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774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E141F0-FF49-497A-B3DA-3E68D9401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97F8923-6243-4191-B8AD-93CCDAF76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8AB53D-7425-4C94-BBF9-BE0BE2E26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9B222D1-A43B-4337-B131-25EF733F2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8954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FDC56F6-1838-4C7F-8CFB-C43EFB00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6A30565-F9A7-4B3E-8B72-24E1710E6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9C393C-35EA-4C21-AC32-483306B6E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01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C2788-5E95-4C97-A57D-3CEC6740A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9E6692-EE38-4085-8664-E3748E1B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AF240F-E0C6-4F1C-BB28-4538A1180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26DBE9B-2DB0-4243-9F6B-82602A437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699779-44A8-4287-A6AA-97F20352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173D6C9-BD77-44DD-92B5-6A0250699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740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B2417B-2F52-4DA6-9E4E-E3044B0F2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C05F0BA-F698-4482-99A6-0FEF59216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CFB33A-04E9-45FA-9DCE-5630C2E69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8D8EE4-5603-4F6A-9B49-09801138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912005-EA54-4CE8-9248-679342AD4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25597B-885D-4EC0-BED9-236AC650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345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9127CDE-6832-4878-9E97-80F284EEE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E2BEE3-536B-4504-8439-788C949FC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985D16-7CE6-4166-94FE-2287997010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6ADA9-934A-4FC1-AEFA-5F6D4FDF0BF8}" type="datetimeFigureOut">
              <a:rPr kumimoji="1" lang="ja-JP" altLang="en-US" smtClean="0"/>
              <a:t>2018/2/14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F73E01-3146-4A39-96F5-E841361A90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07597D-93CC-4DA4-92FF-C7B56DA49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C28D7-B3B9-4135-8DE2-ED0BA4037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36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3E2172C-ABED-45BE-B874-02072CB69FE7}"/>
              </a:ext>
            </a:extLst>
          </p:cNvPr>
          <p:cNvSpPr/>
          <p:nvPr/>
        </p:nvSpPr>
        <p:spPr>
          <a:xfrm>
            <a:off x="1666875" y="1905000"/>
            <a:ext cx="9039225" cy="24288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A33603F-639C-4621-9645-EE06B70BB825}"/>
              </a:ext>
            </a:extLst>
          </p:cNvPr>
          <p:cNvSpPr txBox="1"/>
          <p:nvPr/>
        </p:nvSpPr>
        <p:spPr>
          <a:xfrm>
            <a:off x="1419225" y="844529"/>
            <a:ext cx="9353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2017</a:t>
            </a:r>
            <a:r>
              <a:rPr lang="ja-JP" altLang="ja-JP" sz="3200" b="1" dirty="0">
                <a:ea typeface="ＭＳ Ｐゴシック" panose="020B0600070205080204" pitchFamily="50" charset="-128"/>
                <a:cs typeface="Times New Roman" panose="02020603050405020304" pitchFamily="18" charset="0"/>
              </a:rPr>
              <a:t>年　</a:t>
            </a:r>
            <a:r>
              <a:rPr lang="en-US" altLang="ja-JP" sz="3200" b="1" dirty="0">
                <a:ea typeface="ＭＳ Ｐゴシック" panose="020B0600070205080204" pitchFamily="50" charset="-128"/>
                <a:cs typeface="Times New Roman" panose="02020603050405020304" pitchFamily="18" charset="0"/>
              </a:rPr>
              <a:t>M.I.T</a:t>
            </a:r>
            <a:r>
              <a:rPr lang="ja-JP" altLang="ja-JP" sz="3200" b="1" dirty="0">
                <a:ea typeface="ＭＳ Ｐゴシック" panose="020B060007020508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3200" b="1" dirty="0">
                <a:ea typeface="ＭＳ Ｐゴシック" panose="020B0600070205080204" pitchFamily="50" charset="-128"/>
                <a:cs typeface="Times New Roman" panose="02020603050405020304" pitchFamily="18" charset="0"/>
              </a:rPr>
              <a:t>HD</a:t>
            </a:r>
            <a:r>
              <a:rPr lang="ja-JP" altLang="ja-JP" sz="3200" b="1" dirty="0">
                <a:ea typeface="ＭＳ Ｐゴシック" panose="020B0600070205080204" pitchFamily="50" charset="-128"/>
                <a:cs typeface="Times New Roman" panose="02020603050405020304" pitchFamily="18" charset="0"/>
              </a:rPr>
              <a:t>　無芸塾　信念発表会</a:t>
            </a:r>
            <a:endParaRPr kumimoji="1" lang="ja-JP" altLang="en-US" sz="32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BD18F3-A925-439A-93F7-379622C89456}"/>
              </a:ext>
            </a:extLst>
          </p:cNvPr>
          <p:cNvSpPr txBox="1"/>
          <p:nvPr/>
        </p:nvSpPr>
        <p:spPr>
          <a:xfrm>
            <a:off x="1419225" y="2495550"/>
            <a:ext cx="94107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400" b="1" dirty="0">
                <a:solidFill>
                  <a:schemeClr val="accent1"/>
                </a:solidFill>
              </a:rPr>
              <a:t>夢のマイホーム獲得！</a:t>
            </a:r>
            <a:endParaRPr lang="en-US" altLang="ja-JP" sz="4400" b="1" dirty="0">
              <a:solidFill>
                <a:schemeClr val="accent1"/>
              </a:solidFill>
            </a:endParaRPr>
          </a:p>
          <a:p>
            <a:pPr algn="ctr"/>
            <a:r>
              <a:rPr lang="ja-JP" altLang="en-US" sz="4400" b="1" dirty="0">
                <a:solidFill>
                  <a:schemeClr val="accent1"/>
                </a:solidFill>
              </a:rPr>
              <a:t>フラット</a:t>
            </a:r>
            <a:r>
              <a:rPr lang="en-US" altLang="ja-JP" sz="4400" b="1" dirty="0">
                <a:solidFill>
                  <a:schemeClr val="accent1"/>
                </a:solidFill>
              </a:rPr>
              <a:t>35</a:t>
            </a:r>
            <a:r>
              <a:rPr lang="ja-JP" altLang="en-US" sz="4400" b="1" dirty="0" err="1">
                <a:solidFill>
                  <a:schemeClr val="accent1"/>
                </a:solidFill>
              </a:rPr>
              <a:t>、</a:t>
            </a:r>
            <a:r>
              <a:rPr lang="ja-JP" altLang="en-US" sz="4400" b="1" dirty="0">
                <a:solidFill>
                  <a:schemeClr val="accent1"/>
                </a:solidFill>
              </a:rPr>
              <a:t>十色商品概要説明</a:t>
            </a:r>
            <a:endParaRPr kumimoji="1" lang="ja-JP" altLang="en-US" sz="4400" b="1" dirty="0">
              <a:solidFill>
                <a:schemeClr val="accent1"/>
              </a:solidFill>
            </a:endParaRPr>
          </a:p>
        </p:txBody>
      </p:sp>
      <p:pic>
        <p:nvPicPr>
          <p:cNvPr id="7" name="Picture 2" descr="Mortgage Service Japan Limited. 日本モーゲージサービス株式会社">
            <a:extLst>
              <a:ext uri="{FF2B5EF4-FFF2-40B4-BE49-F238E27FC236}">
                <a16:creationId xmlns:a16="http://schemas.microsoft.com/office/drawing/2014/main" id="{5B7C79BC-95C4-4190-8B92-6B5020E9D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190" y="5285267"/>
            <a:ext cx="5058292" cy="67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477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207AE36-928F-4626-9B7B-73C0F61FCBF3}"/>
              </a:ext>
            </a:extLst>
          </p:cNvPr>
          <p:cNvSpPr txBox="1"/>
          <p:nvPr/>
        </p:nvSpPr>
        <p:spPr>
          <a:xfrm>
            <a:off x="684002" y="972268"/>
            <a:ext cx="10745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◎ </a:t>
            </a:r>
            <a:r>
              <a:rPr kumimoji="1" lang="ja-JP" altLang="en-US" sz="3600" b="1" u="sng" dirty="0">
                <a:solidFill>
                  <a:schemeClr val="accent1"/>
                </a:solidFill>
              </a:rPr>
              <a:t>日本モーゲージサービス株式会社</a:t>
            </a:r>
            <a:r>
              <a:rPr kumimoji="1" lang="ja-JP" altLang="en-US" sz="2400" b="1" dirty="0"/>
              <a:t>とは・・・？</a:t>
            </a:r>
            <a:endParaRPr kumimoji="1" lang="ja-JP" altLang="en-US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A91781-962A-4F45-A50D-78E8E64A4100}"/>
              </a:ext>
            </a:extLst>
          </p:cNvPr>
          <p:cNvSpPr txBox="1"/>
          <p:nvPr/>
        </p:nvSpPr>
        <p:spPr>
          <a:xfrm>
            <a:off x="1019175" y="2190750"/>
            <a:ext cx="108108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/>
              <a:t>● </a:t>
            </a:r>
            <a:r>
              <a:rPr kumimoji="1" lang="ja-JP" altLang="en-US" sz="2400" b="1" dirty="0"/>
              <a:t>２００５年設立の</a:t>
            </a:r>
            <a:r>
              <a:rPr kumimoji="1" lang="ja-JP" altLang="en-US" sz="3600" b="1" u="sng" dirty="0">
                <a:solidFill>
                  <a:srgbClr val="FF0000"/>
                </a:solidFill>
              </a:rPr>
              <a:t>住宅ローン専門</a:t>
            </a:r>
            <a:r>
              <a:rPr kumimoji="1" lang="ja-JP" altLang="en-US" sz="2400" b="1" dirty="0"/>
              <a:t>の会社です！</a:t>
            </a:r>
            <a:endParaRPr kumimoji="1" lang="en-US" altLang="ja-JP" sz="2400" b="1" dirty="0"/>
          </a:p>
          <a:p>
            <a:endParaRPr lang="en-US" altLang="ja-JP" sz="2400" b="1" dirty="0"/>
          </a:p>
          <a:p>
            <a:r>
              <a:rPr lang="ja-JP" altLang="en-US" sz="2400" b="1" dirty="0"/>
              <a:t>● </a:t>
            </a:r>
            <a:r>
              <a:rPr kumimoji="1" lang="ja-JP" altLang="en-US" sz="2400" b="1" dirty="0"/>
              <a:t>現在までに全国で</a:t>
            </a:r>
            <a:r>
              <a:rPr kumimoji="1" lang="ja-JP" altLang="en-US" sz="3600" b="1" u="sng" dirty="0">
                <a:solidFill>
                  <a:srgbClr val="FF0000"/>
                </a:solidFill>
              </a:rPr>
              <a:t>約１８</a:t>
            </a:r>
            <a:r>
              <a:rPr kumimoji="1" lang="en-US" altLang="ja-JP" sz="3600" b="1" u="sng" dirty="0">
                <a:solidFill>
                  <a:srgbClr val="FF0000"/>
                </a:solidFill>
              </a:rPr>
              <a:t>,</a:t>
            </a:r>
            <a:r>
              <a:rPr kumimoji="1" lang="ja-JP" altLang="en-US" sz="3600" b="1" u="sng" dirty="0">
                <a:solidFill>
                  <a:srgbClr val="FF0000"/>
                </a:solidFill>
              </a:rPr>
              <a:t>０００件超</a:t>
            </a:r>
            <a:r>
              <a:rPr kumimoji="1" lang="ja-JP" altLang="en-US" sz="2400" b="1" dirty="0"/>
              <a:t>のご融資実績！</a:t>
            </a:r>
            <a:endParaRPr kumimoji="1" lang="en-US" altLang="ja-JP" sz="2400" b="1" dirty="0"/>
          </a:p>
          <a:p>
            <a:endParaRPr lang="en-US" altLang="ja-JP" sz="2400" b="1" dirty="0"/>
          </a:p>
          <a:p>
            <a:r>
              <a:rPr lang="ja-JP" altLang="en-US" sz="2400" b="1" dirty="0"/>
              <a:t>● </a:t>
            </a:r>
            <a:r>
              <a:rPr kumimoji="1" lang="ja-JP" altLang="en-US" sz="2400" b="1" dirty="0"/>
              <a:t>２０１６年１２月に</a:t>
            </a:r>
            <a:r>
              <a:rPr lang="en-US" altLang="ja-JP" sz="3600" b="1" u="sng" dirty="0">
                <a:solidFill>
                  <a:srgbClr val="FF0000"/>
                </a:solidFill>
              </a:rPr>
              <a:t>JASDAQ</a:t>
            </a:r>
            <a:r>
              <a:rPr lang="ja-JP" altLang="en-US" sz="2400" b="1" dirty="0"/>
              <a:t>市場</a:t>
            </a:r>
            <a:r>
              <a:rPr kumimoji="1" lang="ja-JP" altLang="en-US" sz="2400" b="1" dirty="0"/>
              <a:t>に上場！</a:t>
            </a:r>
            <a:endParaRPr kumimoji="1" lang="en-US" altLang="ja-JP" sz="2400" b="1" dirty="0"/>
          </a:p>
          <a:p>
            <a:r>
              <a:rPr lang="ja-JP" altLang="en-US" sz="2400" b="1" dirty="0"/>
              <a:t>　 ２０１７年１２月に</a:t>
            </a:r>
            <a:r>
              <a:rPr lang="ja-JP" altLang="en-US" sz="3600" b="1" u="sng" dirty="0">
                <a:solidFill>
                  <a:srgbClr val="FF0000"/>
                </a:solidFill>
              </a:rPr>
              <a:t>東証二部</a:t>
            </a:r>
            <a:r>
              <a:rPr lang="ja-JP" altLang="en-US" sz="2400" b="1" dirty="0"/>
              <a:t>へ市場変更！</a:t>
            </a:r>
            <a:endParaRPr kumimoji="1" lang="ja-JP" altLang="en-US" sz="2400" b="1" dirty="0"/>
          </a:p>
        </p:txBody>
      </p:sp>
      <p:pic>
        <p:nvPicPr>
          <p:cNvPr id="2050" name="Picture 2" descr="Mortgage Service Japan Limited. 日本モーゲージサービス株式会社">
            <a:extLst>
              <a:ext uri="{FF2B5EF4-FFF2-40B4-BE49-F238E27FC236}">
                <a16:creationId xmlns:a16="http://schemas.microsoft.com/office/drawing/2014/main" id="{98363689-92B9-4864-B7B7-08CD55A73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1758" y="5713530"/>
            <a:ext cx="5058292" cy="677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815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7C82C1-80C2-43A8-B0A3-7C3D55015C70}"/>
              </a:ext>
            </a:extLst>
          </p:cNvPr>
          <p:cNvSpPr txBox="1"/>
          <p:nvPr/>
        </p:nvSpPr>
        <p:spPr>
          <a:xfrm>
            <a:off x="931652" y="1181818"/>
            <a:ext cx="9238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◎ 今回はこちらの２つの住宅ローンを皆様にご紹介します！</a:t>
            </a:r>
            <a:endParaRPr kumimoji="1" lang="ja-JP" altLang="en-US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D0E847-24F4-4AF8-A1F1-076D968EE322}"/>
              </a:ext>
            </a:extLst>
          </p:cNvPr>
          <p:cNvSpPr txBox="1"/>
          <p:nvPr/>
        </p:nvSpPr>
        <p:spPr>
          <a:xfrm>
            <a:off x="1164566" y="3528205"/>
            <a:ext cx="101906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 dirty="0">
                <a:solidFill>
                  <a:schemeClr val="accent1"/>
                </a:solidFill>
              </a:rPr>
              <a:t>・</a:t>
            </a:r>
            <a:r>
              <a:rPr kumimoji="1" lang="ja-JP" altLang="en-US" sz="4400" b="1" u="sng" dirty="0">
                <a:solidFill>
                  <a:schemeClr val="accent1"/>
                </a:solidFill>
              </a:rPr>
              <a:t>ＭＳＪ住宅ローン</a:t>
            </a:r>
            <a:r>
              <a:rPr kumimoji="1" lang="en-US" altLang="ja-JP" sz="4400" b="1" u="sng" dirty="0">
                <a:solidFill>
                  <a:schemeClr val="accent1"/>
                </a:solidFill>
              </a:rPr>
              <a:t>【</a:t>
            </a:r>
            <a:r>
              <a:rPr kumimoji="1" lang="ja-JP" altLang="en-US" sz="4400" b="1" u="sng" dirty="0">
                <a:solidFill>
                  <a:schemeClr val="accent1"/>
                </a:solidFill>
              </a:rPr>
              <a:t>十色</a:t>
            </a:r>
            <a:r>
              <a:rPr kumimoji="1" lang="en-US" altLang="ja-JP" sz="4400" b="1" u="sng" dirty="0">
                <a:solidFill>
                  <a:schemeClr val="accent1"/>
                </a:solidFill>
              </a:rPr>
              <a:t>(</a:t>
            </a:r>
            <a:r>
              <a:rPr kumimoji="1" lang="ja-JP" altLang="en-US" sz="4400" b="1" u="sng" dirty="0">
                <a:solidFill>
                  <a:schemeClr val="accent1"/>
                </a:solidFill>
              </a:rPr>
              <a:t>トイロ</a:t>
            </a:r>
            <a:r>
              <a:rPr kumimoji="1" lang="en-US" altLang="ja-JP" sz="4400" b="1" u="sng" dirty="0">
                <a:solidFill>
                  <a:schemeClr val="accent1"/>
                </a:solidFill>
              </a:rPr>
              <a:t>)】</a:t>
            </a:r>
            <a:endParaRPr kumimoji="1" lang="ja-JP" altLang="en-US" b="1" u="sng" dirty="0">
              <a:solidFill>
                <a:schemeClr val="accent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74E9420-F7F5-4C03-8993-139BBB20F1D2}"/>
              </a:ext>
            </a:extLst>
          </p:cNvPr>
          <p:cNvSpPr txBox="1"/>
          <p:nvPr/>
        </p:nvSpPr>
        <p:spPr>
          <a:xfrm>
            <a:off x="1164566" y="2429775"/>
            <a:ext cx="101906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 dirty="0">
                <a:solidFill>
                  <a:schemeClr val="accent1"/>
                </a:solidFill>
              </a:rPr>
              <a:t>・</a:t>
            </a:r>
            <a:r>
              <a:rPr kumimoji="1" lang="ja-JP" altLang="en-US" sz="4400" b="1" u="sng" dirty="0">
                <a:solidFill>
                  <a:schemeClr val="accent1"/>
                </a:solidFill>
              </a:rPr>
              <a:t>ＭＳＪフラット３５</a:t>
            </a:r>
            <a:endParaRPr kumimoji="1" lang="ja-JP" altLang="en-US" b="1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51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ED4079-7385-438D-B816-03C9194E28AA}"/>
              </a:ext>
            </a:extLst>
          </p:cNvPr>
          <p:cNvSpPr txBox="1"/>
          <p:nvPr/>
        </p:nvSpPr>
        <p:spPr>
          <a:xfrm>
            <a:off x="690113" y="828135"/>
            <a:ext cx="6970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u="sng" dirty="0">
                <a:solidFill>
                  <a:schemeClr val="accent1"/>
                </a:solidFill>
              </a:rPr>
              <a:t>ＭＳＪフラット３５</a:t>
            </a:r>
            <a:r>
              <a:rPr kumimoji="1" lang="ja-JP" altLang="en-US" sz="2400" b="1" dirty="0"/>
              <a:t>をお薦めするポイント</a:t>
            </a:r>
            <a:endParaRPr kumimoji="1" lang="ja-JP" altLang="en-US" sz="2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E74B03B-4CFE-4555-B6C7-4AF59A71C02C}"/>
              </a:ext>
            </a:extLst>
          </p:cNvPr>
          <p:cNvSpPr txBox="1"/>
          <p:nvPr/>
        </p:nvSpPr>
        <p:spPr>
          <a:xfrm>
            <a:off x="690113" y="2021816"/>
            <a:ext cx="106324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● 最長３５年間、お借入期間中の</a:t>
            </a:r>
            <a:r>
              <a:rPr kumimoji="1" lang="ja-JP" altLang="en-US" sz="3600" b="1" u="sng" dirty="0">
                <a:solidFill>
                  <a:srgbClr val="FF0000"/>
                </a:solidFill>
              </a:rPr>
              <a:t>ご返済額は変わりません！</a:t>
            </a:r>
            <a:endParaRPr kumimoji="1" lang="en-US" altLang="ja-JP" sz="3600" b="1" u="sng" dirty="0">
              <a:solidFill>
                <a:srgbClr val="FF0000"/>
              </a:solidFill>
            </a:endParaRPr>
          </a:p>
          <a:p>
            <a:endParaRPr lang="en-US" altLang="ja-JP" sz="2400" b="1" dirty="0"/>
          </a:p>
          <a:p>
            <a:r>
              <a:rPr kumimoji="1" lang="ja-JP" altLang="en-US" sz="2400" b="1" dirty="0"/>
              <a:t>● </a:t>
            </a:r>
            <a:r>
              <a:rPr lang="ja-JP" altLang="en-US" sz="3600" b="1" u="sng" dirty="0">
                <a:solidFill>
                  <a:srgbClr val="FF0000"/>
                </a:solidFill>
              </a:rPr>
              <a:t>勤続１年未満</a:t>
            </a:r>
            <a:r>
              <a:rPr lang="ja-JP" altLang="en-US" sz="2400" b="1" dirty="0"/>
              <a:t>の方でもお申込み可能です！</a:t>
            </a:r>
            <a:endParaRPr kumimoji="1" lang="en-US" altLang="ja-JP" sz="2400" b="1" dirty="0"/>
          </a:p>
          <a:p>
            <a:pPr lvl="0"/>
            <a:endParaRPr lang="en-US" altLang="ja-JP" sz="2400" b="1" dirty="0">
              <a:solidFill>
                <a:prstClr val="black"/>
              </a:solidFill>
            </a:endParaRPr>
          </a:p>
          <a:p>
            <a:pPr lvl="0"/>
            <a:r>
              <a:rPr lang="ja-JP" altLang="en-US" sz="2400" b="1" dirty="0">
                <a:solidFill>
                  <a:prstClr val="black"/>
                </a:solidFill>
              </a:rPr>
              <a:t>● 親子・ご夫婦等での</a:t>
            </a:r>
            <a:r>
              <a:rPr lang="ja-JP" altLang="en-US" sz="3600" b="1" u="sng" dirty="0">
                <a:solidFill>
                  <a:srgbClr val="FF0000"/>
                </a:solidFill>
              </a:rPr>
              <a:t>収入合算が可能</a:t>
            </a:r>
            <a:r>
              <a:rPr lang="ja-JP" altLang="en-US" sz="2400" b="1" dirty="0">
                <a:solidFill>
                  <a:prstClr val="black"/>
                </a:solidFill>
              </a:rPr>
              <a:t>です！</a:t>
            </a:r>
            <a:endParaRPr lang="ja-JP" altLang="en-US" sz="2400" b="1" u="sng" dirty="0">
              <a:solidFill>
                <a:srgbClr val="FF0000"/>
              </a:solidFill>
            </a:endParaRPr>
          </a:p>
          <a:p>
            <a:endParaRPr lang="en-US" altLang="ja-JP" sz="2400" b="1" dirty="0"/>
          </a:p>
          <a:p>
            <a:r>
              <a:rPr kumimoji="1" lang="ja-JP" altLang="en-US" sz="2400" b="1" dirty="0"/>
              <a:t>● 現在お借入中の住宅ローンの</a:t>
            </a:r>
            <a:r>
              <a:rPr kumimoji="1" lang="ja-JP" altLang="en-US" sz="3600" b="1" u="sng" dirty="0">
                <a:solidFill>
                  <a:srgbClr val="FF0000"/>
                </a:solidFill>
              </a:rPr>
              <a:t>お借換えもＯＫ！</a:t>
            </a:r>
            <a:endParaRPr kumimoji="1" lang="ja-JP" altLang="en-US" sz="2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367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ED4079-7385-438D-B816-03C9194E28AA}"/>
              </a:ext>
            </a:extLst>
          </p:cNvPr>
          <p:cNvSpPr txBox="1"/>
          <p:nvPr/>
        </p:nvSpPr>
        <p:spPr>
          <a:xfrm>
            <a:off x="690113" y="836761"/>
            <a:ext cx="10437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ＭＳＪ住宅ローン</a:t>
            </a:r>
            <a:r>
              <a:rPr lang="en-US" altLang="ja-JP" sz="3200" b="1" u="sng" dirty="0">
                <a:solidFill>
                  <a:srgbClr val="4472C4"/>
                </a:solidFill>
                <a:latin typeface="游ゴシック" panose="020F0502020204030204"/>
                <a:ea typeface="游ゴシック" panose="020B0400000000000000" pitchFamily="50" charset="-128"/>
              </a:rPr>
              <a:t>【</a:t>
            </a:r>
            <a:r>
              <a:rPr kumimoji="1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十色</a:t>
            </a:r>
            <a:r>
              <a:rPr kumimoji="1" lang="en-US" altLang="ja-JP" sz="3200" b="1" i="0" u="sng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kumimoji="1" lang="ja-JP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トイロ</a:t>
            </a:r>
            <a:r>
              <a:rPr lang="en-US" altLang="ja-JP" sz="3200" b="1" u="sng" dirty="0">
                <a:solidFill>
                  <a:srgbClr val="4472C4"/>
                </a:solidFill>
                <a:latin typeface="游ゴシック" panose="020F0502020204030204"/>
                <a:ea typeface="游ゴシック" panose="020B0400000000000000" pitchFamily="50" charset="-128"/>
              </a:rPr>
              <a:t>)</a:t>
            </a:r>
            <a:r>
              <a:rPr kumimoji="1" lang="en-US" altLang="ja-JP" sz="3200" b="1" i="0" u="sng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】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をお薦めするポイント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070D02F-B572-4E5A-A105-641A19AE9132}"/>
              </a:ext>
            </a:extLst>
          </p:cNvPr>
          <p:cNvSpPr txBox="1"/>
          <p:nvPr/>
        </p:nvSpPr>
        <p:spPr>
          <a:xfrm>
            <a:off x="690114" y="1891701"/>
            <a:ext cx="1135236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● 選べる！</a:t>
            </a:r>
            <a:r>
              <a:rPr kumimoji="1" lang="ja-JP" altLang="en-US" sz="3200" b="1" u="sng" dirty="0">
                <a:solidFill>
                  <a:srgbClr val="FF0000"/>
                </a:solidFill>
              </a:rPr>
              <a:t>６種類の金利</a:t>
            </a:r>
            <a:r>
              <a:rPr kumimoji="1" lang="ja-JP" altLang="en-US" sz="2400" b="1" dirty="0"/>
              <a:t>タイプ ＋ </a:t>
            </a:r>
            <a:r>
              <a:rPr kumimoji="1" lang="ja-JP" altLang="en-US" sz="3200" b="1" u="sng" dirty="0">
                <a:solidFill>
                  <a:srgbClr val="FF0000"/>
                </a:solidFill>
              </a:rPr>
              <a:t>４種類の団体信用生命保険</a:t>
            </a:r>
            <a:endParaRPr kumimoji="1" lang="en-US" altLang="ja-JP" sz="2400" b="1" u="sng" dirty="0">
              <a:solidFill>
                <a:srgbClr val="FF0000"/>
              </a:solidFill>
            </a:endParaRPr>
          </a:p>
          <a:p>
            <a:endParaRPr lang="en-US" altLang="ja-JP" sz="2400" b="1" dirty="0"/>
          </a:p>
          <a:p>
            <a:r>
              <a:rPr kumimoji="1" lang="ja-JP" altLang="en-US" sz="2400" b="1" dirty="0"/>
              <a:t>● </a:t>
            </a:r>
            <a:r>
              <a:rPr lang="ja-JP" altLang="en-US" sz="3200" b="1" u="sng" dirty="0">
                <a:solidFill>
                  <a:srgbClr val="FF0000"/>
                </a:solidFill>
              </a:rPr>
              <a:t>多彩な資金使途！</a:t>
            </a:r>
            <a:r>
              <a:rPr lang="ja-JP" altLang="en-US" sz="2400" b="1" dirty="0"/>
              <a:t>（購入</a:t>
            </a:r>
            <a:r>
              <a:rPr lang="en-US" altLang="ja-JP" sz="2400" b="1" dirty="0"/>
              <a:t>(</a:t>
            </a:r>
            <a:r>
              <a:rPr lang="ja-JP" altLang="en-US" sz="2400" b="1" dirty="0"/>
              <a:t>建築</a:t>
            </a:r>
            <a:r>
              <a:rPr lang="en-US" altLang="ja-JP" sz="2400" b="1" dirty="0"/>
              <a:t>)</a:t>
            </a:r>
            <a:r>
              <a:rPr lang="ja-JP" altLang="en-US" sz="2400" b="1" dirty="0"/>
              <a:t>・借換え・</a:t>
            </a:r>
            <a:r>
              <a:rPr lang="ja-JP" altLang="en-US" sz="2400" b="1" dirty="0">
                <a:solidFill>
                  <a:srgbClr val="FF0000"/>
                </a:solidFill>
              </a:rPr>
              <a:t>リフォーム・諸費用</a:t>
            </a:r>
            <a:r>
              <a:rPr lang="en-US" altLang="ja-JP" sz="2400" b="1" dirty="0" err="1"/>
              <a:t>etc</a:t>
            </a:r>
            <a:r>
              <a:rPr lang="ja-JP" altLang="en-US" sz="2400" b="1" dirty="0"/>
              <a:t>・・）</a:t>
            </a:r>
            <a:endParaRPr kumimoji="1" lang="en-US" altLang="ja-JP" sz="2400" b="1" dirty="0"/>
          </a:p>
          <a:p>
            <a:pPr lvl="0"/>
            <a:endParaRPr lang="en-US" altLang="ja-JP" sz="2400" b="1" dirty="0">
              <a:solidFill>
                <a:prstClr val="black"/>
              </a:solidFill>
            </a:endParaRPr>
          </a:p>
          <a:p>
            <a:pPr lvl="0"/>
            <a:r>
              <a:rPr lang="ja-JP" altLang="en-US" sz="2400" b="1" dirty="0">
                <a:solidFill>
                  <a:prstClr val="black"/>
                </a:solidFill>
              </a:rPr>
              <a:t>● 自営業者様に！</a:t>
            </a:r>
            <a:r>
              <a:rPr lang="ja-JP" altLang="en-US" sz="3600" b="1" u="sng" dirty="0">
                <a:solidFill>
                  <a:srgbClr val="FF0000"/>
                </a:solidFill>
              </a:rPr>
              <a:t>所得計算・就業不能保障・店舗併用住宅</a:t>
            </a:r>
            <a:endParaRPr lang="ja-JP" altLang="en-US" sz="2400" b="1" u="sng" dirty="0">
              <a:solidFill>
                <a:srgbClr val="FF0000"/>
              </a:solidFill>
            </a:endParaRPr>
          </a:p>
          <a:p>
            <a:pPr lvl="0"/>
            <a:endParaRPr lang="en-US" altLang="ja-JP" sz="2400" b="1" dirty="0">
              <a:solidFill>
                <a:prstClr val="black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17DFEAC-0477-4F7A-9211-CF42D7926127}"/>
              </a:ext>
            </a:extLst>
          </p:cNvPr>
          <p:cNvSpPr/>
          <p:nvPr/>
        </p:nvSpPr>
        <p:spPr>
          <a:xfrm>
            <a:off x="1811549" y="5865242"/>
            <a:ext cx="2044461" cy="621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事業所得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5487D0D-99C7-4D58-BDFF-C1B53E19B777}"/>
              </a:ext>
            </a:extLst>
          </p:cNvPr>
          <p:cNvSpPr/>
          <p:nvPr/>
        </p:nvSpPr>
        <p:spPr>
          <a:xfrm>
            <a:off x="4491488" y="5865242"/>
            <a:ext cx="2044461" cy="6211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事業所得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DE24DF9-566C-4C0F-8755-5D97960E52B7}"/>
              </a:ext>
            </a:extLst>
          </p:cNvPr>
          <p:cNvSpPr/>
          <p:nvPr/>
        </p:nvSpPr>
        <p:spPr>
          <a:xfrm>
            <a:off x="4491487" y="5244140"/>
            <a:ext cx="2044461" cy="6211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rgbClr val="FF0000"/>
                </a:solidFill>
              </a:rPr>
              <a:t>青色申告特別控除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CD13E6-BB64-493D-8ED5-E77EEBD1B74F}"/>
              </a:ext>
            </a:extLst>
          </p:cNvPr>
          <p:cNvSpPr/>
          <p:nvPr/>
        </p:nvSpPr>
        <p:spPr>
          <a:xfrm>
            <a:off x="4491487" y="4630912"/>
            <a:ext cx="2044461" cy="6211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rgbClr val="FF0000"/>
                </a:solidFill>
              </a:rPr>
              <a:t>専従者給与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pPr algn="ctr"/>
            <a:r>
              <a:rPr lang="ja-JP" altLang="en-US" sz="1600" b="1" dirty="0">
                <a:solidFill>
                  <a:srgbClr val="FF0000"/>
                </a:solidFill>
              </a:rPr>
              <a:t>減価償却費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C041C10-4D34-44B2-AD60-40172873A0D3}"/>
              </a:ext>
            </a:extLst>
          </p:cNvPr>
          <p:cNvCxnSpPr/>
          <p:nvPr/>
        </p:nvCxnSpPr>
        <p:spPr>
          <a:xfrm flipV="1">
            <a:off x="3856010" y="4630912"/>
            <a:ext cx="635477" cy="123433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190DB68-A0E9-4F8B-B155-F040BA6BF9A4}"/>
              </a:ext>
            </a:extLst>
          </p:cNvPr>
          <p:cNvCxnSpPr/>
          <p:nvPr/>
        </p:nvCxnSpPr>
        <p:spPr>
          <a:xfrm>
            <a:off x="3856010" y="6486344"/>
            <a:ext cx="635477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矢印: 右 11">
            <a:extLst>
              <a:ext uri="{FF2B5EF4-FFF2-40B4-BE49-F238E27FC236}">
                <a16:creationId xmlns:a16="http://schemas.microsoft.com/office/drawing/2014/main" id="{D0D287F5-E2EC-40C3-8985-DE332AAB74D7}"/>
              </a:ext>
            </a:extLst>
          </p:cNvPr>
          <p:cNvSpPr/>
          <p:nvPr/>
        </p:nvSpPr>
        <p:spPr>
          <a:xfrm rot="5400000">
            <a:off x="4607943" y="4139959"/>
            <a:ext cx="366623" cy="599536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矢印: 右 12">
            <a:extLst>
              <a:ext uri="{FF2B5EF4-FFF2-40B4-BE49-F238E27FC236}">
                <a16:creationId xmlns:a16="http://schemas.microsoft.com/office/drawing/2014/main" id="{D32FBCC6-A96B-4C33-AF93-8607AD8E7278}"/>
              </a:ext>
            </a:extLst>
          </p:cNvPr>
          <p:cNvSpPr/>
          <p:nvPr/>
        </p:nvSpPr>
        <p:spPr>
          <a:xfrm rot="16200000">
            <a:off x="7086227" y="4566592"/>
            <a:ext cx="1855432" cy="1984071"/>
          </a:xfrm>
          <a:prstGeom prst="rightArrow">
            <a:avLst>
              <a:gd name="adj1" fmla="val 50000"/>
              <a:gd name="adj2" fmla="val 23756"/>
            </a:avLst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b="1" dirty="0">
                <a:solidFill>
                  <a:schemeClr val="accent1"/>
                </a:solidFill>
              </a:rPr>
              <a:t>借入可能額</a:t>
            </a:r>
          </a:p>
        </p:txBody>
      </p:sp>
    </p:spTree>
    <p:extLst>
      <p:ext uri="{BB962C8B-B14F-4D97-AF65-F5344CB8AC3E}">
        <p14:creationId xmlns:p14="http://schemas.microsoft.com/office/powerpoint/2010/main" val="1892534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20BC78-2EDE-4ACD-965A-73C3611D35D3}"/>
              </a:ext>
            </a:extLst>
          </p:cNvPr>
          <p:cNvSpPr txBox="1"/>
          <p:nvPr/>
        </p:nvSpPr>
        <p:spPr>
          <a:xfrm>
            <a:off x="854013" y="690114"/>
            <a:ext cx="8229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まずは</a:t>
            </a:r>
            <a:r>
              <a:rPr lang="ja-JP" altLang="en-US" sz="3200" b="1" dirty="0">
                <a:solidFill>
                  <a:schemeClr val="accent1"/>
                </a:solidFill>
              </a:rPr>
              <a:t>「住宅ローン相談シート」</a:t>
            </a:r>
            <a:r>
              <a:rPr lang="ja-JP" altLang="en-US" sz="2000" b="1" dirty="0"/>
              <a:t>にてご相談下さい！</a:t>
            </a:r>
            <a:endParaRPr kumimoji="1" lang="ja-JP" altLang="en-US" b="1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51C578E-3C91-4F7E-AD32-44E9C5C613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344" t="11803" r="20826" b="6939"/>
          <a:stretch/>
        </p:blipFill>
        <p:spPr>
          <a:xfrm>
            <a:off x="1042434" y="1526874"/>
            <a:ext cx="3581324" cy="489980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矢印: 右 5">
            <a:extLst>
              <a:ext uri="{FF2B5EF4-FFF2-40B4-BE49-F238E27FC236}">
                <a16:creationId xmlns:a16="http://schemas.microsoft.com/office/drawing/2014/main" id="{6983F9E1-15C5-444E-94B7-7BF2F553E624}"/>
              </a:ext>
            </a:extLst>
          </p:cNvPr>
          <p:cNvSpPr/>
          <p:nvPr/>
        </p:nvSpPr>
        <p:spPr>
          <a:xfrm>
            <a:off x="7821864" y="2411632"/>
            <a:ext cx="1393346" cy="119044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26" name="Picture 2" descr="「fax イラスト」の画像検索結果">
            <a:extLst>
              <a:ext uri="{FF2B5EF4-FFF2-40B4-BE49-F238E27FC236}">
                <a16:creationId xmlns:a16="http://schemas.microsoft.com/office/drawing/2014/main" id="{54A683D4-5B5C-41E4-8B08-38C0532E60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89" y="2787549"/>
            <a:ext cx="893825" cy="669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「イラスト　人　疑問」の画像検索結果">
            <a:extLst>
              <a:ext uri="{FF2B5EF4-FFF2-40B4-BE49-F238E27FC236}">
                <a16:creationId xmlns:a16="http://schemas.microsoft.com/office/drawing/2014/main" id="{2B4469E8-3D91-4AA1-9273-84229176C0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859" y="1963580"/>
            <a:ext cx="1489765" cy="201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C327E603-6EA9-4C72-98BC-8A09CF7C9171}"/>
              </a:ext>
            </a:extLst>
          </p:cNvPr>
          <p:cNvSpPr/>
          <p:nvPr/>
        </p:nvSpPr>
        <p:spPr>
          <a:xfrm>
            <a:off x="6585009" y="1311565"/>
            <a:ext cx="3486151" cy="891216"/>
          </a:xfrm>
          <a:prstGeom prst="wedgeRoundRectCallout">
            <a:avLst>
              <a:gd name="adj1" fmla="val -59352"/>
              <a:gd name="adj2" fmla="val 108334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/>
              <a:t> </a:t>
            </a:r>
            <a:r>
              <a:rPr kumimoji="1" lang="ja-JP" altLang="en-US" b="1" dirty="0">
                <a:solidFill>
                  <a:schemeClr val="accent1"/>
                </a:solidFill>
              </a:rPr>
              <a:t>いくら位借入できる・・・？</a:t>
            </a:r>
            <a:endParaRPr kumimoji="1" lang="en-US" altLang="ja-JP" b="1" dirty="0">
              <a:solidFill>
                <a:schemeClr val="accent1"/>
              </a:solidFill>
            </a:endParaRPr>
          </a:p>
          <a:p>
            <a:r>
              <a:rPr kumimoji="1" lang="ja-JP" altLang="en-US" b="1" dirty="0">
                <a:solidFill>
                  <a:schemeClr val="accent1"/>
                </a:solidFill>
              </a:rPr>
              <a:t> 手続きはどうする・・・？</a:t>
            </a:r>
          </a:p>
        </p:txBody>
      </p:sp>
      <p:pic>
        <p:nvPicPr>
          <p:cNvPr id="1030" name="Picture 6" descr="「イラスト　人　納得」の画像検索結果">
            <a:extLst>
              <a:ext uri="{FF2B5EF4-FFF2-40B4-BE49-F238E27FC236}">
                <a16:creationId xmlns:a16="http://schemas.microsoft.com/office/drawing/2014/main" id="{28D0EEE6-EA5C-4AE5-A5A8-69BFD35B6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7225" y="4445477"/>
            <a:ext cx="1673931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吹き出し: 角を丸めた四角形 10">
            <a:extLst>
              <a:ext uri="{FF2B5EF4-FFF2-40B4-BE49-F238E27FC236}">
                <a16:creationId xmlns:a16="http://schemas.microsoft.com/office/drawing/2014/main" id="{DF7E4B79-A2E4-4C10-A29D-523C01B772C3}"/>
              </a:ext>
            </a:extLst>
          </p:cNvPr>
          <p:cNvSpPr/>
          <p:nvPr/>
        </p:nvSpPr>
        <p:spPr>
          <a:xfrm>
            <a:off x="6427657" y="3810928"/>
            <a:ext cx="2589548" cy="800398"/>
          </a:xfrm>
          <a:prstGeom prst="wedgeRoundRectCallout">
            <a:avLst>
              <a:gd name="adj1" fmla="val -57125"/>
              <a:gd name="adj2" fmla="val 87039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accent1"/>
                </a:solidFill>
              </a:rPr>
              <a:t>なるほど！納得です！</a:t>
            </a:r>
            <a:endParaRPr kumimoji="1" lang="ja-JP" altLang="en-US" b="1" dirty="0">
              <a:solidFill>
                <a:schemeClr val="accent1"/>
              </a:solidFill>
            </a:endParaRPr>
          </a:p>
        </p:txBody>
      </p:sp>
      <p:pic>
        <p:nvPicPr>
          <p:cNvPr id="1032" name="Picture 8" descr="「イラスト　人　電話」の画像検索結果">
            <a:extLst>
              <a:ext uri="{FF2B5EF4-FFF2-40B4-BE49-F238E27FC236}">
                <a16:creationId xmlns:a16="http://schemas.microsoft.com/office/drawing/2014/main" id="{2281D1F0-2D02-4CCF-B698-EFA2FCFD6B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8089" y="2239457"/>
            <a:ext cx="1494164" cy="2133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99050231-758F-4F1F-96EE-48FAD627E992}"/>
              </a:ext>
            </a:extLst>
          </p:cNvPr>
          <p:cNvCxnSpPr>
            <a:cxnSpLocks/>
          </p:cNvCxnSpPr>
          <p:nvPr/>
        </p:nvCxnSpPr>
        <p:spPr>
          <a:xfrm rot="10800000" flipV="1">
            <a:off x="6585011" y="4957375"/>
            <a:ext cx="4270161" cy="871924"/>
          </a:xfrm>
          <a:prstGeom prst="bentConnector3">
            <a:avLst>
              <a:gd name="adj1" fmla="val 481"/>
            </a:avLst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「イラスト　電話」の画像検索結果">
            <a:extLst>
              <a:ext uri="{FF2B5EF4-FFF2-40B4-BE49-F238E27FC236}">
                <a16:creationId xmlns:a16="http://schemas.microsoft.com/office/drawing/2014/main" id="{C337BB25-0B23-43B0-A0D9-5C482C0872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2839" y="5646268"/>
            <a:ext cx="1058162" cy="105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Mortgage Service Japan Limited. 日本モーゲージサービス株式会社">
            <a:extLst>
              <a:ext uri="{FF2B5EF4-FFF2-40B4-BE49-F238E27FC236}">
                <a16:creationId xmlns:a16="http://schemas.microsoft.com/office/drawing/2014/main" id="{D6E08DE5-E9E9-4484-9289-B15FFBEE7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210" y="4393825"/>
            <a:ext cx="2914650" cy="39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060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EA81DF5-2868-45B3-9DC3-60C687B45A2C}"/>
              </a:ext>
            </a:extLst>
          </p:cNvPr>
          <p:cNvSpPr txBox="1"/>
          <p:nvPr/>
        </p:nvSpPr>
        <p:spPr>
          <a:xfrm>
            <a:off x="690113" y="828135"/>
            <a:ext cx="108088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u="sng" dirty="0">
                <a:solidFill>
                  <a:srgbClr val="FF0000"/>
                </a:solidFill>
              </a:rPr>
              <a:t>Ｍ</a:t>
            </a:r>
            <a:r>
              <a:rPr kumimoji="1" lang="en-US" altLang="ja-JP" sz="3200" b="1" u="sng" dirty="0">
                <a:solidFill>
                  <a:srgbClr val="FF0000"/>
                </a:solidFill>
              </a:rPr>
              <a:t>.</a:t>
            </a:r>
            <a:r>
              <a:rPr kumimoji="1" lang="ja-JP" altLang="en-US" sz="3200" b="1" u="sng" dirty="0">
                <a:solidFill>
                  <a:srgbClr val="FF0000"/>
                </a:solidFill>
              </a:rPr>
              <a:t>Ｉ</a:t>
            </a:r>
            <a:r>
              <a:rPr kumimoji="1" lang="en-US" altLang="ja-JP" sz="3200" b="1" u="sng" dirty="0">
                <a:solidFill>
                  <a:srgbClr val="FF0000"/>
                </a:solidFill>
              </a:rPr>
              <a:t>.</a:t>
            </a:r>
            <a:r>
              <a:rPr kumimoji="1" lang="ja-JP" altLang="en-US" sz="3200" b="1" u="sng" dirty="0">
                <a:solidFill>
                  <a:srgbClr val="FF0000"/>
                </a:solidFill>
              </a:rPr>
              <a:t>Ｔホールディングス様向け特別優遇</a:t>
            </a:r>
            <a:r>
              <a:rPr kumimoji="1" lang="ja-JP" altLang="en-US" sz="2400" b="1" dirty="0"/>
              <a:t>のご案内</a:t>
            </a:r>
            <a:endParaRPr kumimoji="1" lang="ja-JP" altLang="en-US" sz="2000" b="1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4760275-D382-4369-A4EA-30FD5F959763}"/>
              </a:ext>
            </a:extLst>
          </p:cNvPr>
          <p:cNvSpPr/>
          <p:nvPr/>
        </p:nvSpPr>
        <p:spPr>
          <a:xfrm>
            <a:off x="983412" y="2574985"/>
            <a:ext cx="2950233" cy="1147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accent1"/>
                </a:solidFill>
              </a:rPr>
              <a:t>ＭＳＪフラット３５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32210CE-0CDF-4EF6-B89C-FAD34CFA9F86}"/>
              </a:ext>
            </a:extLst>
          </p:cNvPr>
          <p:cNvSpPr/>
          <p:nvPr/>
        </p:nvSpPr>
        <p:spPr>
          <a:xfrm>
            <a:off x="983412" y="4668328"/>
            <a:ext cx="2950233" cy="1147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accent1"/>
                </a:solidFill>
              </a:rPr>
              <a:t>ＭＳＪ住宅ローン</a:t>
            </a:r>
            <a:endParaRPr kumimoji="1" lang="en-US" altLang="ja-JP" b="1" dirty="0">
              <a:solidFill>
                <a:schemeClr val="accent1"/>
              </a:solidFill>
            </a:endParaRPr>
          </a:p>
          <a:p>
            <a:pPr algn="ctr"/>
            <a:r>
              <a:rPr kumimoji="1" lang="en-US" altLang="ja-JP" b="1" dirty="0">
                <a:solidFill>
                  <a:schemeClr val="accent1"/>
                </a:solidFill>
              </a:rPr>
              <a:t>【</a:t>
            </a:r>
            <a:r>
              <a:rPr kumimoji="1" lang="ja-JP" altLang="en-US" b="1" dirty="0">
                <a:solidFill>
                  <a:schemeClr val="accent1"/>
                </a:solidFill>
              </a:rPr>
              <a:t>十色</a:t>
            </a:r>
            <a:r>
              <a:rPr kumimoji="1" lang="en-US" altLang="ja-JP" b="1" dirty="0">
                <a:solidFill>
                  <a:schemeClr val="accent1"/>
                </a:solidFill>
              </a:rPr>
              <a:t>(</a:t>
            </a:r>
            <a:r>
              <a:rPr kumimoji="1" lang="ja-JP" altLang="en-US" b="1" dirty="0">
                <a:solidFill>
                  <a:schemeClr val="accent1"/>
                </a:solidFill>
              </a:rPr>
              <a:t>トイロ</a:t>
            </a:r>
            <a:r>
              <a:rPr kumimoji="1" lang="en-US" altLang="ja-JP" b="1" dirty="0">
                <a:solidFill>
                  <a:schemeClr val="accent1"/>
                </a:solidFill>
              </a:rPr>
              <a:t>)】</a:t>
            </a:r>
            <a:endParaRPr kumimoji="1" lang="ja-JP" altLang="en-US" b="1" dirty="0">
              <a:solidFill>
                <a:schemeClr val="accent1"/>
              </a:solidFill>
            </a:endParaRP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3B104186-BB7A-4144-873B-F6B686827AFB}"/>
              </a:ext>
            </a:extLst>
          </p:cNvPr>
          <p:cNvSpPr/>
          <p:nvPr/>
        </p:nvSpPr>
        <p:spPr>
          <a:xfrm>
            <a:off x="4379342" y="2424022"/>
            <a:ext cx="2467155" cy="144923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accent1"/>
                </a:solidFill>
              </a:rPr>
              <a:t>ご融資額 </a:t>
            </a:r>
            <a:r>
              <a:rPr kumimoji="1" lang="en-US" altLang="ja-JP" b="1" dirty="0">
                <a:solidFill>
                  <a:schemeClr val="accent1"/>
                </a:solidFill>
              </a:rPr>
              <a:t>×</a:t>
            </a:r>
          </a:p>
          <a:p>
            <a:pPr algn="ctr"/>
            <a:r>
              <a:rPr lang="ja-JP" altLang="en-US" sz="2000" b="1" dirty="0">
                <a:solidFill>
                  <a:srgbClr val="FF0000"/>
                </a:solidFill>
              </a:rPr>
              <a:t>２</a:t>
            </a:r>
            <a:r>
              <a:rPr lang="en-US" altLang="ja-JP" sz="2000" b="1" dirty="0">
                <a:solidFill>
                  <a:srgbClr val="FF0000"/>
                </a:solidFill>
              </a:rPr>
              <a:t>.</a:t>
            </a:r>
            <a:r>
              <a:rPr lang="ja-JP" altLang="en-US" sz="2000" b="1" dirty="0">
                <a:solidFill>
                  <a:srgbClr val="FF0000"/>
                </a:solidFill>
              </a:rPr>
              <a:t>１</a:t>
            </a:r>
            <a:r>
              <a:rPr lang="ja-JP" altLang="en-US" sz="1200" b="1" dirty="0">
                <a:solidFill>
                  <a:srgbClr val="FF0000"/>
                </a:solidFill>
              </a:rPr>
              <a:t>％</a:t>
            </a:r>
            <a:r>
              <a:rPr lang="ja-JP" altLang="en-US" sz="1050" b="1" dirty="0">
                <a:solidFill>
                  <a:schemeClr val="accent1"/>
                </a:solidFill>
              </a:rPr>
              <a:t>（税込）</a:t>
            </a:r>
            <a:endParaRPr kumimoji="1" lang="ja-JP" altLang="en-US" b="1" dirty="0">
              <a:solidFill>
                <a:schemeClr val="accent1"/>
              </a:solidFill>
            </a:endParaRP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4626D0CD-565C-417C-9463-97E3CA1EBFF3}"/>
              </a:ext>
            </a:extLst>
          </p:cNvPr>
          <p:cNvSpPr/>
          <p:nvPr/>
        </p:nvSpPr>
        <p:spPr>
          <a:xfrm>
            <a:off x="4379341" y="4517365"/>
            <a:ext cx="2467155" cy="144923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accent1"/>
                </a:solidFill>
              </a:rPr>
              <a:t>ご融資額 </a:t>
            </a:r>
            <a:r>
              <a:rPr kumimoji="1" lang="en-US" altLang="ja-JP" b="1" dirty="0">
                <a:solidFill>
                  <a:schemeClr val="accent1"/>
                </a:solidFill>
              </a:rPr>
              <a:t>×</a:t>
            </a:r>
          </a:p>
          <a:p>
            <a:pPr algn="ctr"/>
            <a:r>
              <a:rPr lang="ja-JP" altLang="en-US" sz="2000" b="1" dirty="0">
                <a:solidFill>
                  <a:srgbClr val="FF0000"/>
                </a:solidFill>
              </a:rPr>
              <a:t>２</a:t>
            </a:r>
            <a:r>
              <a:rPr lang="en-US" altLang="ja-JP" sz="2000" b="1" dirty="0">
                <a:solidFill>
                  <a:srgbClr val="FF0000"/>
                </a:solidFill>
              </a:rPr>
              <a:t>.</a:t>
            </a:r>
            <a:r>
              <a:rPr lang="ja-JP" altLang="en-US" sz="2000" b="1" dirty="0">
                <a:solidFill>
                  <a:srgbClr val="FF0000"/>
                </a:solidFill>
              </a:rPr>
              <a:t>１６</a:t>
            </a:r>
            <a:r>
              <a:rPr lang="ja-JP" altLang="en-US" sz="1200" b="1" dirty="0">
                <a:solidFill>
                  <a:srgbClr val="FF0000"/>
                </a:solidFill>
              </a:rPr>
              <a:t>％</a:t>
            </a:r>
            <a:r>
              <a:rPr lang="ja-JP" altLang="en-US" sz="1050" b="1" dirty="0">
                <a:solidFill>
                  <a:schemeClr val="accent1"/>
                </a:solidFill>
              </a:rPr>
              <a:t>（税込）</a:t>
            </a:r>
            <a:endParaRPr kumimoji="1" lang="ja-JP" altLang="en-US" b="1" dirty="0">
              <a:solidFill>
                <a:schemeClr val="accent1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64DE192-63B5-485F-88A5-2D83AA8407BE}"/>
              </a:ext>
            </a:extLst>
          </p:cNvPr>
          <p:cNvSpPr/>
          <p:nvPr/>
        </p:nvSpPr>
        <p:spPr>
          <a:xfrm>
            <a:off x="7065034" y="3506638"/>
            <a:ext cx="871268" cy="116169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7F890B1-4206-4251-A67C-F8E0C30EE09B}"/>
              </a:ext>
            </a:extLst>
          </p:cNvPr>
          <p:cNvSpPr/>
          <p:nvPr/>
        </p:nvSpPr>
        <p:spPr>
          <a:xfrm>
            <a:off x="8246853" y="3429000"/>
            <a:ext cx="3433313" cy="153550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accent1"/>
                </a:solidFill>
              </a:rPr>
              <a:t>ご融資額 </a:t>
            </a:r>
            <a:r>
              <a:rPr kumimoji="1" lang="en-US" altLang="ja-JP" sz="2000" b="1" dirty="0">
                <a:solidFill>
                  <a:schemeClr val="accent1"/>
                </a:solidFill>
              </a:rPr>
              <a:t>×</a:t>
            </a:r>
          </a:p>
          <a:p>
            <a:pPr algn="ctr"/>
            <a:r>
              <a:rPr kumimoji="1" lang="ja-JP" altLang="en-US" sz="3600" b="1" dirty="0">
                <a:solidFill>
                  <a:srgbClr val="FF0000"/>
                </a:solidFill>
              </a:rPr>
              <a:t>１</a:t>
            </a:r>
            <a:r>
              <a:rPr kumimoji="1" lang="en-US" altLang="ja-JP" sz="3600" b="1" dirty="0">
                <a:solidFill>
                  <a:srgbClr val="FF0000"/>
                </a:solidFill>
              </a:rPr>
              <a:t>.</a:t>
            </a:r>
            <a:r>
              <a:rPr kumimoji="1" lang="ja-JP" altLang="en-US" sz="3600" b="1" dirty="0">
                <a:solidFill>
                  <a:srgbClr val="FF0000"/>
                </a:solidFill>
              </a:rPr>
              <a:t>５</a:t>
            </a:r>
            <a:r>
              <a:rPr kumimoji="1" lang="ja-JP" altLang="en-US" sz="1400" b="1" dirty="0">
                <a:solidFill>
                  <a:srgbClr val="FF0000"/>
                </a:solidFill>
              </a:rPr>
              <a:t>％（税込）</a:t>
            </a:r>
            <a:endParaRPr kumimoji="1" lang="ja-JP" altLang="en-US" sz="2000" b="1" dirty="0">
              <a:solidFill>
                <a:srgbClr val="FF0000"/>
              </a:solidFill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82B4BC00-8E71-46F1-972D-FF65F78B05E5}"/>
              </a:ext>
            </a:extLst>
          </p:cNvPr>
          <p:cNvCxnSpPr>
            <a:cxnSpLocks/>
          </p:cNvCxnSpPr>
          <p:nvPr/>
        </p:nvCxnSpPr>
        <p:spPr>
          <a:xfrm>
            <a:off x="6846496" y="1412910"/>
            <a:ext cx="2504538" cy="233670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DE32C-A33A-4D3C-8533-281D42C00DB6}"/>
              </a:ext>
            </a:extLst>
          </p:cNvPr>
          <p:cNvSpPr txBox="1"/>
          <p:nvPr/>
        </p:nvSpPr>
        <p:spPr>
          <a:xfrm>
            <a:off x="4255696" y="1718995"/>
            <a:ext cx="2685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>
                <a:solidFill>
                  <a:schemeClr val="accent1"/>
                </a:solidFill>
              </a:rPr>
              <a:t>【</a:t>
            </a:r>
            <a:r>
              <a:rPr kumimoji="1" lang="ja-JP" altLang="en-US" sz="2400" b="1" dirty="0">
                <a:solidFill>
                  <a:schemeClr val="accent1"/>
                </a:solidFill>
              </a:rPr>
              <a:t>ご融資手数料</a:t>
            </a:r>
            <a:r>
              <a:rPr kumimoji="1" lang="en-US" altLang="ja-JP" sz="2400" b="1" dirty="0">
                <a:solidFill>
                  <a:schemeClr val="accent1"/>
                </a:solidFill>
              </a:rPr>
              <a:t>】</a:t>
            </a:r>
            <a:endParaRPr kumimoji="1" lang="ja-JP" altLang="en-US" sz="2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757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308</Words>
  <Application>Microsoft Office PowerPoint</Application>
  <PresentationFormat>ワイド画面</PresentationFormat>
  <Paragraphs>48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ＭＳ Ｐゴシック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川﨑 知人</dc:creator>
  <cp:lastModifiedBy>川﨑 知人</cp:lastModifiedBy>
  <cp:revision>10</cp:revision>
  <dcterms:created xsi:type="dcterms:W3CDTF">2018-02-14T00:15:26Z</dcterms:created>
  <dcterms:modified xsi:type="dcterms:W3CDTF">2018-02-14T01:29:05Z</dcterms:modified>
</cp:coreProperties>
</file>